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307" r:id="rId3"/>
    <p:sldId id="308" r:id="rId4"/>
    <p:sldId id="309" r:id="rId5"/>
    <p:sldId id="322" r:id="rId6"/>
    <p:sldId id="274" r:id="rId7"/>
    <p:sldId id="7250" r:id="rId9"/>
    <p:sldId id="299" r:id="rId10"/>
    <p:sldId id="7253" r:id="rId11"/>
    <p:sldId id="1243" r:id="rId12"/>
    <p:sldId id="4340" r:id="rId13"/>
    <p:sldId id="7251" r:id="rId14"/>
    <p:sldId id="7133" r:id="rId15"/>
    <p:sldId id="272" r:id="rId16"/>
    <p:sldId id="7254" r:id="rId17"/>
    <p:sldId id="7249" r:id="rId18"/>
    <p:sldId id="1031" r:id="rId19"/>
    <p:sldId id="675" r:id="rId20"/>
    <p:sldId id="267" r:id="rId21"/>
    <p:sldId id="281" r:id="rId22"/>
    <p:sldId id="7255" r:id="rId23"/>
    <p:sldId id="7151" r:id="rId24"/>
    <p:sldId id="315" r:id="rId25"/>
    <p:sldId id="271" r:id="rId26"/>
    <p:sldId id="725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831"/>
    <a:srgbClr val="5376D5"/>
    <a:srgbClr val="2B6DFF"/>
    <a:srgbClr val="5EA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292" y="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11A96-4F6A-4FFB-967B-F32D450A1A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485DB-EF66-4E7A-9C11-8A00692024E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4E7108-C90E-46C6-B8B5-829CC9B55D9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45AF4-09CA-4BEC-8510-249055F7DDC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CB0B07-ED49-4132-BF9B-99FE961EE44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45AF4-09CA-4BEC-8510-249055F7DDC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FD5AA25-83E5-4DE0-929C-E48B54D0E03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45AF4-09CA-4BEC-8510-249055F7DDC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0706B-092B-4F53-9C44-9D306C4F4D7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45AF4-09CA-4BEC-8510-249055F7DDC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CB0B07-ED49-4132-BF9B-99FE961EE44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25DC761-910E-4AC5-99B5-89A1B00283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05F2A5-BB77-42B2-B5B3-2DD0BF6621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5DC761-910E-4AC5-99B5-89A1B00283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05F2A5-BB77-42B2-B5B3-2DD0BF6621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5DC761-910E-4AC5-99B5-89A1B00283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05F2A5-BB77-42B2-B5B3-2DD0BF6621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ehind the Scenes">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l="15662" t="10851" r="6024" b="10851"/>
          <a:stretch>
            <a:fillRect/>
          </a:stretch>
        </p:blipFill>
        <p:spPr>
          <a:xfrm>
            <a:off x="0" y="0"/>
            <a:ext cx="12192000" cy="6858000"/>
          </a:xfrm>
          <a:prstGeom prst="rect">
            <a:avLst/>
          </a:prstGeom>
        </p:spPr>
      </p:pic>
      <p:sp>
        <p:nvSpPr>
          <p:cNvPr id="2" name="矩形: 圆角 1"/>
          <p:cNvSpPr/>
          <p:nvPr userDrawn="1"/>
        </p:nvSpPr>
        <p:spPr>
          <a:xfrm>
            <a:off x="350520" y="304800"/>
            <a:ext cx="11490960" cy="6248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let 02">
    <p:spTree>
      <p:nvGrpSpPr>
        <p:cNvPr id="1" name=""/>
        <p:cNvGrpSpPr/>
        <p:nvPr/>
      </p:nvGrpSpPr>
      <p:grpSpPr>
        <a:xfrm>
          <a:off x="0" y="0"/>
          <a:ext cx="0" cy="0"/>
          <a:chOff x="0" y="0"/>
          <a:chExt cx="0" cy="0"/>
        </a:xfrm>
      </p:grpSpPr>
      <p:sp>
        <p:nvSpPr>
          <p:cNvPr id="18" name="Picture Placeholder 16"/>
          <p:cNvSpPr>
            <a:spLocks noGrp="1"/>
          </p:cNvSpPr>
          <p:nvPr>
            <p:ph type="pic" sz="quarter" idx="12"/>
          </p:nvPr>
        </p:nvSpPr>
        <p:spPr>
          <a:xfrm>
            <a:off x="4148745" y="1387928"/>
            <a:ext cx="3779520" cy="2828544"/>
          </a:xfrm>
          <a:prstGeom prst="rect">
            <a:avLst/>
          </a:prstGeom>
        </p:spPr>
        <p:txBody>
          <a:bodyPr>
            <a:normAutofit/>
          </a:bodyPr>
          <a:lstStyle>
            <a:lvl1pPr marL="0" indent="0">
              <a:buNone/>
              <a:defRPr sz="665"/>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sktop Mock Up#3">
    <p:spTree>
      <p:nvGrpSpPr>
        <p:cNvPr id="1" name=""/>
        <p:cNvGrpSpPr/>
        <p:nvPr/>
      </p:nvGrpSpPr>
      <p:grpSpPr>
        <a:xfrm>
          <a:off x="0" y="0"/>
          <a:ext cx="0" cy="0"/>
          <a:chOff x="0" y="0"/>
          <a:chExt cx="0" cy="0"/>
        </a:xfrm>
      </p:grpSpPr>
      <p:sp>
        <p:nvSpPr>
          <p:cNvPr id="5" name="Picture Placeholder 17"/>
          <p:cNvSpPr>
            <a:spLocks noGrp="1"/>
          </p:cNvSpPr>
          <p:nvPr>
            <p:ph type="pic" sz="quarter" idx="10"/>
          </p:nvPr>
        </p:nvSpPr>
        <p:spPr>
          <a:xfrm>
            <a:off x="3286673" y="2561791"/>
            <a:ext cx="3767328" cy="2066544"/>
          </a:xfrm>
          <a:prstGeom prst="rect">
            <a:avLst/>
          </a:prstGeom>
          <a:solidFill>
            <a:schemeClr val="bg1">
              <a:lumMod val="75000"/>
            </a:schemeClr>
          </a:solidFill>
        </p:spPr>
        <p:txBody>
          <a:bodyPr>
            <a:normAutofit/>
          </a:bodyPr>
          <a:lstStyle>
            <a:lvl1pPr marL="0" indent="0">
              <a:buNone/>
              <a:defRPr sz="900"/>
            </a:lvl1pPr>
          </a:lstStyle>
          <a:p>
            <a:pPr lvl="0"/>
            <a:r>
              <a:rPr lang="en-US" noProof="0"/>
              <a:t>Click icon to add picture</a:t>
            </a:r>
            <a:endParaRPr lang="en-US" noProof="0"/>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12192000" cy="6858000"/>
          </a:xfrm>
          <a:prstGeom prst="rect">
            <a:avLst/>
          </a:prstGeo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ad Mock Up#3">
    <p:spTree>
      <p:nvGrpSpPr>
        <p:cNvPr id="1" name=""/>
        <p:cNvGrpSpPr/>
        <p:nvPr/>
      </p:nvGrpSpPr>
      <p:grpSpPr>
        <a:xfrm>
          <a:off x="0" y="0"/>
          <a:ext cx="0" cy="0"/>
          <a:chOff x="0" y="0"/>
          <a:chExt cx="0" cy="0"/>
        </a:xfrm>
      </p:grpSpPr>
      <p:sp>
        <p:nvSpPr>
          <p:cNvPr id="15" name="Picture Placeholder 17"/>
          <p:cNvSpPr>
            <a:spLocks noGrp="1"/>
          </p:cNvSpPr>
          <p:nvPr>
            <p:ph type="pic" sz="quarter" idx="10"/>
          </p:nvPr>
        </p:nvSpPr>
        <p:spPr>
          <a:xfrm>
            <a:off x="4197351" y="2444749"/>
            <a:ext cx="3803904" cy="5084064"/>
          </a:xfrm>
          <a:prstGeom prst="rect">
            <a:avLst/>
          </a:prstGeom>
          <a:solidFill>
            <a:schemeClr val="bg1">
              <a:lumMod val="75000"/>
            </a:schemeClr>
          </a:solidFill>
        </p:spPr>
        <p:txBody>
          <a:bodyPr>
            <a:normAutofit/>
          </a:bodyPr>
          <a:lstStyle>
            <a:lvl1pPr marL="0" indent="0">
              <a:buNone/>
              <a:defRPr sz="900"/>
            </a:lvl1pPr>
          </a:lstStyle>
          <a:p>
            <a:pPr lvl="0"/>
            <a:r>
              <a:rPr lang="en-US" noProof="0"/>
              <a:t>Click icon to add picture</a:t>
            </a:r>
            <a:endParaRPr lang="en-US" noProof="0"/>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4407513" y="2425701"/>
            <a:ext cx="3352188" cy="1917700"/>
          </a:xfrm>
          <a:custGeom>
            <a:avLst/>
            <a:gdLst>
              <a:gd name="connsiteX0" fmla="*/ 0 w 3352188"/>
              <a:gd name="connsiteY0" fmla="*/ 0 h 1917700"/>
              <a:gd name="connsiteX1" fmla="*/ 3352188 w 3352188"/>
              <a:gd name="connsiteY1" fmla="*/ 0 h 1917700"/>
              <a:gd name="connsiteX2" fmla="*/ 3352188 w 3352188"/>
              <a:gd name="connsiteY2" fmla="*/ 1917700 h 1917700"/>
              <a:gd name="connsiteX3" fmla="*/ 0 w 3352188"/>
              <a:gd name="connsiteY3" fmla="*/ 1917700 h 1917700"/>
            </a:gdLst>
            <a:ahLst/>
            <a:cxnLst>
              <a:cxn ang="0">
                <a:pos x="connsiteX0" y="connsiteY0"/>
              </a:cxn>
              <a:cxn ang="0">
                <a:pos x="connsiteX1" y="connsiteY1"/>
              </a:cxn>
              <a:cxn ang="0">
                <a:pos x="connsiteX2" y="connsiteY2"/>
              </a:cxn>
              <a:cxn ang="0">
                <a:pos x="connsiteX3" y="connsiteY3"/>
              </a:cxn>
            </a:cxnLst>
            <a:rect l="l" t="t" r="r" b="b"/>
            <a:pathLst>
              <a:path w="3352188" h="1917700">
                <a:moveTo>
                  <a:pt x="0" y="0"/>
                </a:moveTo>
                <a:lnTo>
                  <a:pt x="3352188" y="0"/>
                </a:lnTo>
                <a:lnTo>
                  <a:pt x="3352188" y="1917700"/>
                </a:lnTo>
                <a:lnTo>
                  <a:pt x="0" y="1917700"/>
                </a:lnTo>
                <a:close/>
              </a:path>
            </a:pathLst>
          </a:custGeom>
          <a:ln>
            <a:solidFill>
              <a:schemeClr val="tx1"/>
            </a:solidFill>
          </a:ln>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5DC761-910E-4AC5-99B5-89A1B00283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05F2A5-BB77-42B2-B5B3-2DD0BF6621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25DC761-910E-4AC5-99B5-89A1B00283E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05F2A5-BB77-42B2-B5B3-2DD0BF6621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25DC761-910E-4AC5-99B5-89A1B00283E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05F2A5-BB77-42B2-B5B3-2DD0BF6621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25DC761-910E-4AC5-99B5-89A1B00283E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05F2A5-BB77-42B2-B5B3-2DD0BF6621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5DC761-910E-4AC5-99B5-89A1B00283E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05F2A5-BB77-42B2-B5B3-2DD0BF6621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5DC761-910E-4AC5-99B5-89A1B00283E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05F2A5-BB77-42B2-B5B3-2DD0BF6621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5DC761-910E-4AC5-99B5-89A1B00283E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05F2A5-BB77-42B2-B5B3-2DD0BF6621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5DC761-910E-4AC5-99B5-89A1B00283E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05F2A5-BB77-42B2-B5B3-2DD0BF66214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DC761-910E-4AC5-99B5-89A1B00283E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5F2A5-BB77-42B2-B5B3-2DD0BF66214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image" Target="../media/image4.svg"/><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4.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sv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2.png"/><Relationship Id="rId2" Type="http://schemas.openxmlformats.org/officeDocument/2006/relationships/image" Target="../media/image2.sv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15662" t="10851" r="6024" b="10851"/>
          <a:stretch>
            <a:fillRect/>
          </a:stretch>
        </p:blipFill>
        <p:spPr>
          <a:xfrm>
            <a:off x="0" y="0"/>
            <a:ext cx="12192000" cy="6858000"/>
          </a:xfrm>
          <a:prstGeom prst="rect">
            <a:avLst/>
          </a:prstGeom>
        </p:spPr>
      </p:pic>
      <p:sp>
        <p:nvSpPr>
          <p:cNvPr id="6" name="文本框 5"/>
          <p:cNvSpPr txBox="1"/>
          <p:nvPr/>
        </p:nvSpPr>
        <p:spPr>
          <a:xfrm>
            <a:off x="4440472" y="2718922"/>
            <a:ext cx="4947361" cy="1247659"/>
          </a:xfrm>
          <a:prstGeom prst="rect">
            <a:avLst/>
          </a:prstGeom>
          <a:noFill/>
        </p:spPr>
        <p:txBody>
          <a:bodyPr wrap="none" rtlCol="0">
            <a:noAutofit/>
            <a:scene3d>
              <a:camera prst="orthographicFront"/>
              <a:lightRig rig="threePt" dir="t"/>
            </a:scene3d>
            <a:sp3d contourW="12700"/>
          </a:bodyPr>
          <a:lstStyle/>
          <a:p>
            <a:pPr algn="dist"/>
            <a:r>
              <a:rPr lang="zh-CN" altLang="en-US" sz="8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疾病预防</a:t>
            </a:r>
            <a:endParaRPr lang="zh-CN" altLang="en-US" sz="8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9" name="组合 8"/>
          <p:cNvGrpSpPr/>
          <p:nvPr/>
        </p:nvGrpSpPr>
        <p:grpSpPr>
          <a:xfrm>
            <a:off x="4440472" y="4876418"/>
            <a:ext cx="2045349" cy="423862"/>
            <a:chOff x="1055688" y="4647367"/>
            <a:chExt cx="2045349" cy="423862"/>
          </a:xfrm>
        </p:grpSpPr>
        <p:sp>
          <p:nvSpPr>
            <p:cNvPr id="10" name="矩形 9"/>
            <p:cNvSpPr/>
            <p:nvPr/>
          </p:nvSpPr>
          <p:spPr>
            <a:xfrm>
              <a:off x="1055688" y="4647367"/>
              <a:ext cx="423862" cy="423862"/>
            </a:xfrm>
            <a:prstGeom prst="rect">
              <a:avLst/>
            </a:prstGeom>
            <a:solidFill>
              <a:schemeClr val="bg1"/>
            </a:solidFill>
            <a:ln w="57150">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2" name="文本框 11"/>
            <p:cNvSpPr txBox="1"/>
            <p:nvPr/>
          </p:nvSpPr>
          <p:spPr>
            <a:xfrm>
              <a:off x="1507331" y="4718110"/>
              <a:ext cx="1593706" cy="338554"/>
            </a:xfrm>
            <a:prstGeom prst="rect">
              <a:avLst/>
            </a:prstGeom>
            <a:noFill/>
          </p:spPr>
          <p:txBody>
            <a:bodyPr wrap="none" rtlCol="0">
              <a:spAutoFit/>
              <a:scene3d>
                <a:camera prst="orthographicFront"/>
                <a:lightRig rig="threePt" dir="t"/>
              </a:scene3d>
              <a:sp3d contourW="12700"/>
            </a:bodyPr>
            <a:lstStyle/>
            <a:p>
              <a:r>
                <a:rPr lang="zh-CN" altLang="en-US" sz="1600" b="1"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主讲人：</a:t>
              </a:r>
              <a:r>
                <a:rPr lang="en-US" altLang="zh-CN" sz="1600" b="1"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XXX</a:t>
              </a:r>
              <a:endParaRPr lang="zh-CN" altLang="en-US" sz="1600" b="1"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13" name="组合 12"/>
          <p:cNvGrpSpPr/>
          <p:nvPr/>
        </p:nvGrpSpPr>
        <p:grpSpPr>
          <a:xfrm>
            <a:off x="6788028" y="4871799"/>
            <a:ext cx="2327478" cy="423862"/>
            <a:chOff x="1144115" y="5396834"/>
            <a:chExt cx="2327478" cy="423862"/>
          </a:xfrm>
        </p:grpSpPr>
        <p:sp>
          <p:nvSpPr>
            <p:cNvPr id="14" name="矩形 13"/>
            <p:cNvSpPr/>
            <p:nvPr/>
          </p:nvSpPr>
          <p:spPr>
            <a:xfrm>
              <a:off x="1144115" y="5396834"/>
              <a:ext cx="423862" cy="423862"/>
            </a:xfrm>
            <a:prstGeom prst="rect">
              <a:avLst/>
            </a:prstGeom>
            <a:solidFill>
              <a:schemeClr val="bg1"/>
            </a:solidFill>
            <a:ln w="57150">
              <a:solidFill>
                <a:schemeClr val="bg1">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6" name="文本框 15"/>
            <p:cNvSpPr txBox="1"/>
            <p:nvPr/>
          </p:nvSpPr>
          <p:spPr>
            <a:xfrm>
              <a:off x="1595758" y="5467577"/>
              <a:ext cx="1875835" cy="338554"/>
            </a:xfrm>
            <a:prstGeom prst="rect">
              <a:avLst/>
            </a:prstGeom>
            <a:noFill/>
          </p:spPr>
          <p:txBody>
            <a:bodyPr wrap="none" rtlCol="0">
              <a:spAutoFit/>
              <a:scene3d>
                <a:camera prst="orthographicFront"/>
                <a:lightRig rig="threePt" dir="t"/>
              </a:scene3d>
              <a:sp3d contourW="12700"/>
            </a:bodyPr>
            <a:lstStyle/>
            <a:p>
              <a:r>
                <a:rPr lang="zh-CN" altLang="en-US" sz="1600" b="1"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时间：</a:t>
              </a:r>
              <a:r>
                <a:rPr lang="en-US" altLang="zh-CN" sz="1600" b="1"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20XX.XX</a:t>
              </a:r>
              <a:endParaRPr lang="zh-CN" altLang="en-US" sz="1600" b="1"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cxnSp>
        <p:nvCxnSpPr>
          <p:cNvPr id="24" name="直接连接符 23"/>
          <p:cNvCxnSpPr/>
          <p:nvPr/>
        </p:nvCxnSpPr>
        <p:spPr>
          <a:xfrm>
            <a:off x="4525683" y="2566118"/>
            <a:ext cx="451643"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368464" y="2566118"/>
            <a:ext cx="451643"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5058209" y="2415730"/>
            <a:ext cx="2426412" cy="379392"/>
          </a:xfrm>
          <a:prstGeom prst="rect">
            <a:avLst/>
          </a:prstGeom>
          <a:noFill/>
        </p:spPr>
        <p:txBody>
          <a:bodyPr wrap="none" rtlCol="0">
            <a:noAutofit/>
            <a:scene3d>
              <a:camera prst="orthographicFront"/>
              <a:lightRig rig="threePt" dir="t"/>
            </a:scene3d>
            <a:sp3d contourW="12700"/>
          </a:bodyPr>
          <a:lstStyle/>
          <a:p>
            <a:r>
              <a:rPr lang="en-US" altLang="zh-CN" sz="12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DISEASE PREVENTION</a:t>
            </a:r>
            <a:endParaRPr lang="zh-CN" altLang="en-US" sz="12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802" y="531959"/>
            <a:ext cx="2540579" cy="6326041"/>
          </a:xfrm>
          <a:prstGeom prst="rect">
            <a:avLst/>
          </a:prstGeom>
        </p:spPr>
      </p:pic>
      <p:sp>
        <p:nvSpPr>
          <p:cNvPr id="28" name="矩形 27"/>
          <p:cNvSpPr/>
          <p:nvPr/>
        </p:nvSpPr>
        <p:spPr>
          <a:xfrm>
            <a:off x="4440473" y="3940714"/>
            <a:ext cx="4657808" cy="646331"/>
          </a:xfrm>
          <a:prstGeom prst="rect">
            <a:avLst/>
          </a:prstGeom>
          <a:noFill/>
        </p:spPr>
        <p:txBody>
          <a:bodyPr wrap="square">
            <a:spAutoFit/>
          </a:bodyPr>
          <a:lstStyle/>
          <a:p>
            <a:pPr latinLnBrk="1"/>
            <a:r>
              <a:rPr lang="zh-CN" altLang="en-US"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please click add copy please click add copy please click add copy please click add copy</a:t>
            </a:r>
            <a:endParaRPr lang="zh-CN" altLang="en-US"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9" name="椭圆 28"/>
          <p:cNvSpPr/>
          <p:nvPr/>
        </p:nvSpPr>
        <p:spPr>
          <a:xfrm>
            <a:off x="6879427" y="4973955"/>
            <a:ext cx="244950" cy="244950"/>
          </a:xfrm>
          <a:prstGeom prst="ellipse">
            <a:avLst/>
          </a:prstGeom>
          <a:solidFill>
            <a:srgbClr val="5E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0" name="椭圆 29"/>
          <p:cNvSpPr/>
          <p:nvPr/>
        </p:nvSpPr>
        <p:spPr>
          <a:xfrm>
            <a:off x="4529928" y="4968291"/>
            <a:ext cx="244950" cy="244950"/>
          </a:xfrm>
          <a:prstGeom prst="ellipse">
            <a:avLst/>
          </a:prstGeom>
          <a:solidFill>
            <a:srgbClr val="5E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pic>
        <p:nvPicPr>
          <p:cNvPr id="31" name="百灵鸟">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5852318" y="-807446"/>
            <a:ext cx="487363" cy="4873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par>
                          <p:cTn id="39" fill="hold">
                            <p:stCondLst>
                              <p:cond delay="4000"/>
                            </p:stCondLst>
                            <p:childTnLst>
                              <p:par>
                                <p:cTn id="40" presetID="22" presetClass="entr" presetSubtype="4"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par>
                          <p:cTn id="43" fill="hold">
                            <p:stCondLst>
                              <p:cond delay="4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5000"/>
                            </p:stCondLst>
                            <p:childTnLst>
                              <p:par>
                                <p:cTn id="48" presetID="2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1" repeatCount="indefinite" fill="hold" display="0">
                  <p:stCondLst>
                    <p:cond delay="indefinite"/>
                  </p:stCondLst>
                  <p:endCondLst>
                    <p:cond evt="onStopAudio" delay="0">
                      <p:tgtEl>
                        <p:sldTgt/>
                      </p:tgtEl>
                    </p:cond>
                  </p:endCondLst>
                </p:cTn>
                <p:tgtEl>
                  <p:spTgt spid="31"/>
                </p:tgtEl>
              </p:cMediaNode>
            </p:audio>
          </p:childTnLst>
        </p:cTn>
      </p:par>
    </p:tnLst>
    <p:bldLst>
      <p:bldP spid="6" grpId="0"/>
      <p:bldP spid="26" grpId="0"/>
      <p:bldP spid="28" grpId="0"/>
      <p:bldP spid="29" grpId="0" animBg="1"/>
      <p:bldP spid="3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027938" y="2686831"/>
            <a:ext cx="2299941" cy="85677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常晒衣服、晒被褥、晒太阳。脑膜炎双球菌具有怕热、怕冷、厌氧的弱点</a:t>
            </a:r>
            <a:endParaRPr lang="zh-CN" altLang="en-US" sz="14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1" name="矩形 20"/>
          <p:cNvSpPr/>
          <p:nvPr/>
        </p:nvSpPr>
        <p:spPr>
          <a:xfrm>
            <a:off x="1616710" y="5326644"/>
            <a:ext cx="8958579" cy="59836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突然高热，剧烈头痛，频繁呕吐，精神不振，颈项强直，重者可出现昏迷、抽搐。流脑根据病情轻重分为普通型和暴发型。暴发型起病急骤，常在</a:t>
            </a:r>
            <a:r>
              <a:rPr lang="en-US" altLang="zh-CN" sz="14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24</a:t>
            </a:r>
            <a:r>
              <a:rPr lang="zh-CN" altLang="en-US" sz="14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小时内出现严重休克和呼吸衰竭</a:t>
            </a:r>
            <a:endParaRPr lang="zh-CN" altLang="en-US" sz="14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3" name="矩形 22"/>
          <p:cNvSpPr/>
          <p:nvPr/>
        </p:nvSpPr>
        <p:spPr>
          <a:xfrm>
            <a:off x="8798162" y="2686831"/>
            <a:ext cx="2299941" cy="137358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因此要经常晒衣服、晒被褥、晒太阳。居室内的温度要在</a:t>
            </a:r>
            <a:r>
              <a:rPr lang="en-US" altLang="zh-CN" sz="14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18℃-20℃</a:t>
            </a:r>
            <a:r>
              <a:rPr lang="zh-CN" altLang="en-US" sz="14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，湿度在</a:t>
            </a:r>
            <a:r>
              <a:rPr lang="en-US" altLang="zh-CN" sz="14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50</a:t>
            </a:r>
            <a:r>
              <a:rPr lang="zh-CN" altLang="en-US" sz="14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a:t>
            </a:r>
            <a:r>
              <a:rPr lang="en-US" altLang="zh-CN" sz="14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—60%</a:t>
            </a:r>
            <a:r>
              <a:rPr lang="zh-CN" altLang="en-US" sz="14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最为合适，每天开窗</a:t>
            </a:r>
            <a:r>
              <a:rPr lang="en-US" altLang="zh-CN" sz="14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3—4</a:t>
            </a:r>
            <a:r>
              <a:rPr lang="zh-CN" altLang="en-US" sz="14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次</a:t>
            </a:r>
            <a:endParaRPr lang="zh-CN" altLang="en-US" sz="14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29387" y="1114667"/>
            <a:ext cx="1793247" cy="4127170"/>
          </a:xfrm>
          <a:prstGeom prst="rect">
            <a:avLst/>
          </a:prstGeom>
        </p:spPr>
      </p:pic>
      <p:sp>
        <p:nvSpPr>
          <p:cNvPr id="9" name="文本框 8"/>
          <p:cNvSpPr txBox="1"/>
          <p:nvPr/>
        </p:nvSpPr>
        <p:spPr>
          <a:xfrm>
            <a:off x="5086211" y="0"/>
            <a:ext cx="2019579" cy="578539"/>
          </a:xfrm>
          <a:prstGeom prst="rect">
            <a:avLst/>
          </a:prstGeom>
          <a:solidFill>
            <a:srgbClr val="2B6DFF"/>
          </a:solidFill>
        </p:spPr>
        <p:txBody>
          <a:bodyPr wrap="none" rtlCol="0">
            <a:noAutofit/>
            <a:scene3d>
              <a:camera prst="orthographicFront"/>
              <a:lightRig rig="threePt" dir="t"/>
            </a:scene3d>
            <a:sp3d contourW="12700"/>
          </a:bodyPr>
          <a:lstStyle/>
          <a:p>
            <a:pPr algn="dist"/>
            <a:r>
              <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疾病预防</a:t>
            </a:r>
            <a:endPar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1+#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3"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9"/>
          <p:cNvSpPr/>
          <p:nvPr/>
        </p:nvSpPr>
        <p:spPr bwMode="auto">
          <a:xfrm>
            <a:off x="1386398" y="4054514"/>
            <a:ext cx="1788913" cy="1549804"/>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2B6DFF"/>
          </a:solidFill>
          <a:ln>
            <a:solidFill>
              <a:schemeClr val="bg1"/>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lnSpc>
                <a:spcPct val="130000"/>
              </a:lnSpc>
            </a:pPr>
            <a:endParaRPr lang="zh-CN" altLang="en-US" sz="16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1" name="Freeform 20"/>
          <p:cNvSpPr/>
          <p:nvPr/>
        </p:nvSpPr>
        <p:spPr bwMode="auto">
          <a:xfrm>
            <a:off x="1386398" y="3302586"/>
            <a:ext cx="1788913" cy="1549804"/>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1"/>
          </a:solidFill>
          <a:ln w="25400" cap="flat" cmpd="sng" algn="ctr">
            <a:noFill/>
            <a:prstDash val="solid"/>
          </a:ln>
          <a:effectLst/>
        </p:spPr>
        <p:txBody>
          <a:bodyPr rot="0" spcFirstLastPara="0" vert="horz" wrap="square" lIns="96417" tIns="48208" rIns="96417" bIns="48208"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lnSpc>
                <a:spcPct val="130000"/>
              </a:lnSpc>
            </a:pPr>
            <a:endParaRPr lang="zh-CN" altLang="en-US" sz="1600" kern="0">
              <a:solidFill>
                <a:sysClr val="window" lastClr="FFFFFF"/>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2" name="Freeform 21"/>
          <p:cNvSpPr/>
          <p:nvPr/>
        </p:nvSpPr>
        <p:spPr bwMode="auto">
          <a:xfrm>
            <a:off x="1386398" y="2572246"/>
            <a:ext cx="1788913" cy="1549804"/>
          </a:xfrm>
          <a:custGeom>
            <a:avLst/>
            <a:gdLst>
              <a:gd name="T0" fmla="*/ 1083998 w 18"/>
              <a:gd name="T1" fmla="*/ 0 h 17"/>
              <a:gd name="T2" fmla="*/ 1147763 w 18"/>
              <a:gd name="T3" fmla="*/ 58457 h 17"/>
              <a:gd name="T4" fmla="*/ 1147763 w 18"/>
              <a:gd name="T5" fmla="*/ 643031 h 17"/>
              <a:gd name="T6" fmla="*/ 1083998 w 18"/>
              <a:gd name="T7" fmla="*/ 759945 h 17"/>
              <a:gd name="T8" fmla="*/ 637646 w 18"/>
              <a:gd name="T9" fmla="*/ 993775 h 17"/>
              <a:gd name="T10" fmla="*/ 510117 w 18"/>
              <a:gd name="T11" fmla="*/ 993775 h 17"/>
              <a:gd name="T12" fmla="*/ 63765 w 18"/>
              <a:gd name="T13" fmla="*/ 759945 h 17"/>
              <a:gd name="T14" fmla="*/ 0 w 18"/>
              <a:gd name="T15" fmla="*/ 643031 h 17"/>
              <a:gd name="T16" fmla="*/ 0 w 18"/>
              <a:gd name="T17" fmla="*/ 58457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rgbClr val="2B6DFF"/>
          </a:solidFill>
          <a:ln>
            <a:solidFill>
              <a:schemeClr val="bg1"/>
            </a:solid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30000"/>
              </a:lnSpc>
            </a:pPr>
            <a:endParaRPr lang="zh-CN" altLang="en-US" sz="16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3" name="Freeform 22"/>
          <p:cNvSpPr/>
          <p:nvPr/>
        </p:nvSpPr>
        <p:spPr bwMode="auto">
          <a:xfrm>
            <a:off x="1386398" y="1841909"/>
            <a:ext cx="1788913" cy="1552280"/>
          </a:xfrm>
          <a:custGeom>
            <a:avLst/>
            <a:gdLst>
              <a:gd name="T0" fmla="*/ 1083998 w 18"/>
              <a:gd name="T1" fmla="*/ 0 h 17"/>
              <a:gd name="T2" fmla="*/ 1147763 w 18"/>
              <a:gd name="T3" fmla="*/ 58551 h 17"/>
              <a:gd name="T4" fmla="*/ 1147763 w 18"/>
              <a:gd name="T5" fmla="*/ 644058 h 17"/>
              <a:gd name="T6" fmla="*/ 1083998 w 18"/>
              <a:gd name="T7" fmla="*/ 761160 h 17"/>
              <a:gd name="T8" fmla="*/ 637646 w 18"/>
              <a:gd name="T9" fmla="*/ 995363 h 17"/>
              <a:gd name="T10" fmla="*/ 510117 w 18"/>
              <a:gd name="T11" fmla="*/ 995363 h 17"/>
              <a:gd name="T12" fmla="*/ 63765 w 18"/>
              <a:gd name="T13" fmla="*/ 761160 h 17"/>
              <a:gd name="T14" fmla="*/ 0 w 18"/>
              <a:gd name="T15" fmla="*/ 644058 h 17"/>
              <a:gd name="T16" fmla="*/ 0 w 18"/>
              <a:gd name="T17" fmla="*/ 58551 h 17"/>
              <a:gd name="T18" fmla="*/ 63765 w 18"/>
              <a:gd name="T19" fmla="*/ 0 h 17"/>
              <a:gd name="T20" fmla="*/ 1083998 w 1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7"/>
              <a:gd name="T35" fmla="*/ 18 w 18"/>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7">
                <a:moveTo>
                  <a:pt x="17" y="0"/>
                </a:moveTo>
                <a:cubicBezTo>
                  <a:pt x="17" y="0"/>
                  <a:pt x="18" y="0"/>
                  <a:pt x="18" y="1"/>
                </a:cubicBezTo>
                <a:cubicBezTo>
                  <a:pt x="18" y="1"/>
                  <a:pt x="18" y="10"/>
                  <a:pt x="18" y="11"/>
                </a:cubicBezTo>
                <a:cubicBezTo>
                  <a:pt x="18" y="12"/>
                  <a:pt x="18" y="12"/>
                  <a:pt x="17" y="13"/>
                </a:cubicBezTo>
                <a:cubicBezTo>
                  <a:pt x="16" y="13"/>
                  <a:pt x="10" y="17"/>
                  <a:pt x="10" y="17"/>
                </a:cubicBezTo>
                <a:cubicBezTo>
                  <a:pt x="9" y="17"/>
                  <a:pt x="9" y="17"/>
                  <a:pt x="8" y="17"/>
                </a:cubicBezTo>
                <a:cubicBezTo>
                  <a:pt x="8" y="17"/>
                  <a:pt x="2" y="13"/>
                  <a:pt x="1" y="13"/>
                </a:cubicBezTo>
                <a:cubicBezTo>
                  <a:pt x="0" y="12"/>
                  <a:pt x="0" y="12"/>
                  <a:pt x="0" y="11"/>
                </a:cubicBezTo>
                <a:cubicBezTo>
                  <a:pt x="0" y="10"/>
                  <a:pt x="0" y="1"/>
                  <a:pt x="0" y="1"/>
                </a:cubicBezTo>
                <a:cubicBezTo>
                  <a:pt x="0" y="0"/>
                  <a:pt x="1" y="0"/>
                  <a:pt x="1" y="0"/>
                </a:cubicBezTo>
                <a:lnTo>
                  <a:pt x="17" y="0"/>
                </a:lnTo>
                <a:close/>
              </a:path>
            </a:pathLst>
          </a:custGeom>
          <a:solidFill>
            <a:schemeClr val="accent1"/>
          </a:solidFill>
          <a:ln w="25400" cap="flat" cmpd="sng" algn="ctr">
            <a:solidFill>
              <a:schemeClr val="bg1"/>
            </a:solidFill>
            <a:prstDash val="solid"/>
          </a:ln>
          <a:effectLst/>
        </p:spPr>
        <p:txBody>
          <a:bodyPr rot="0" spcFirstLastPara="0" vert="horz" wrap="square" lIns="96417" tIns="48208" rIns="96417" bIns="48208"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lnSpc>
                <a:spcPct val="130000"/>
              </a:lnSpc>
            </a:pPr>
            <a:endParaRPr lang="zh-CN" altLang="en-US" sz="1600" kern="0">
              <a:solidFill>
                <a:sysClr val="window" lastClr="FFFFFF"/>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2" name="文本框 58"/>
          <p:cNvSpPr txBox="1"/>
          <p:nvPr/>
        </p:nvSpPr>
        <p:spPr>
          <a:xfrm>
            <a:off x="1724406" y="2742378"/>
            <a:ext cx="1128925" cy="431657"/>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b="0"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  </a:t>
            </a:r>
            <a:r>
              <a:rPr kumimoji="0" lang="en-US" altLang="zh-CN" b="1"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01</a:t>
            </a:r>
            <a:endParaRPr kumimoji="0" lang="zh-CN" altLang="en-US" b="1"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3" name="文本框 59"/>
          <p:cNvSpPr txBox="1"/>
          <p:nvPr/>
        </p:nvSpPr>
        <p:spPr>
          <a:xfrm>
            <a:off x="1716391" y="3469165"/>
            <a:ext cx="1128925" cy="431657"/>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b="0"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  </a:t>
            </a:r>
            <a:r>
              <a:rPr kumimoji="0" lang="en-US" altLang="zh-CN" b="1"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02</a:t>
            </a:r>
            <a:endParaRPr kumimoji="0" lang="zh-CN" altLang="en-US" b="1"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4" name="文本框 60"/>
          <p:cNvSpPr txBox="1"/>
          <p:nvPr/>
        </p:nvSpPr>
        <p:spPr>
          <a:xfrm>
            <a:off x="1716391" y="4195953"/>
            <a:ext cx="1128925" cy="431657"/>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b="0"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  </a:t>
            </a:r>
            <a:r>
              <a:rPr kumimoji="0" lang="en-US" altLang="zh-CN" b="1"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03</a:t>
            </a:r>
            <a:endParaRPr kumimoji="0" lang="zh-CN" altLang="en-US" b="1"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5" name="文本框 61"/>
          <p:cNvSpPr txBox="1"/>
          <p:nvPr/>
        </p:nvSpPr>
        <p:spPr>
          <a:xfrm>
            <a:off x="1716391" y="4913388"/>
            <a:ext cx="1128925" cy="431657"/>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b="0"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  </a:t>
            </a:r>
            <a:r>
              <a:rPr kumimoji="0" lang="en-US" altLang="zh-CN" b="1"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04</a:t>
            </a:r>
            <a:endParaRPr kumimoji="0" lang="zh-CN" altLang="en-US" b="1"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26" name="组合 25"/>
          <p:cNvGrpSpPr/>
          <p:nvPr/>
        </p:nvGrpSpPr>
        <p:grpSpPr>
          <a:xfrm>
            <a:off x="1978020" y="2087126"/>
            <a:ext cx="606325" cy="605333"/>
            <a:chOff x="3175" y="0"/>
            <a:chExt cx="971551" cy="969963"/>
          </a:xfrm>
          <a:solidFill>
            <a:sysClr val="window" lastClr="FFFFFF"/>
          </a:solidFill>
        </p:grpSpPr>
        <p:sp>
          <p:nvSpPr>
            <p:cNvPr id="31" name="Freeform 47"/>
            <p:cNvSpPr/>
            <p:nvPr/>
          </p:nvSpPr>
          <p:spPr bwMode="auto">
            <a:xfrm>
              <a:off x="674688" y="98425"/>
              <a:ext cx="201613" cy="201613"/>
            </a:xfrm>
            <a:custGeom>
              <a:avLst/>
              <a:gdLst>
                <a:gd name="T0" fmla="*/ 0 w 127"/>
                <a:gd name="T1" fmla="*/ 0 h 127"/>
                <a:gd name="T2" fmla="*/ 0 w 127"/>
                <a:gd name="T3" fmla="*/ 21 h 127"/>
                <a:gd name="T4" fmla="*/ 107 w 127"/>
                <a:gd name="T5" fmla="*/ 21 h 127"/>
                <a:gd name="T6" fmla="*/ 107 w 127"/>
                <a:gd name="T7" fmla="*/ 127 h 127"/>
                <a:gd name="T8" fmla="*/ 127 w 127"/>
                <a:gd name="T9" fmla="*/ 127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21"/>
                  </a:lnTo>
                  <a:lnTo>
                    <a:pt x="107" y="21"/>
                  </a:lnTo>
                  <a:lnTo>
                    <a:pt x="107" y="127"/>
                  </a:lnTo>
                  <a:lnTo>
                    <a:pt x="127" y="127"/>
                  </a:lnTo>
                  <a:lnTo>
                    <a:pt x="127" y="0"/>
                  </a:lnTo>
                  <a:lnTo>
                    <a:pt x="0" y="0"/>
                  </a:lnTo>
                  <a:close/>
                </a:path>
              </a:pathLst>
            </a:cu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2" name="Freeform 48"/>
            <p:cNvSpPr/>
            <p:nvPr/>
          </p:nvSpPr>
          <p:spPr bwMode="auto">
            <a:xfrm>
              <a:off x="101600" y="671513"/>
              <a:ext cx="201613" cy="200025"/>
            </a:xfrm>
            <a:custGeom>
              <a:avLst/>
              <a:gdLst>
                <a:gd name="T0" fmla="*/ 0 w 127"/>
                <a:gd name="T1" fmla="*/ 0 h 126"/>
                <a:gd name="T2" fmla="*/ 0 w 127"/>
                <a:gd name="T3" fmla="*/ 126 h 126"/>
                <a:gd name="T4" fmla="*/ 127 w 127"/>
                <a:gd name="T5" fmla="*/ 126 h 126"/>
                <a:gd name="T6" fmla="*/ 127 w 127"/>
                <a:gd name="T7" fmla="*/ 106 h 126"/>
                <a:gd name="T8" fmla="*/ 21 w 127"/>
                <a:gd name="T9" fmla="*/ 106 h 126"/>
                <a:gd name="T10" fmla="*/ 21 w 127"/>
                <a:gd name="T11" fmla="*/ 0 h 126"/>
                <a:gd name="T12" fmla="*/ 0 w 127"/>
                <a:gd name="T13" fmla="*/ 0 h 126"/>
                <a:gd name="T14" fmla="*/ 0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0" y="0"/>
                  </a:moveTo>
                  <a:lnTo>
                    <a:pt x="0" y="126"/>
                  </a:lnTo>
                  <a:lnTo>
                    <a:pt x="127" y="126"/>
                  </a:lnTo>
                  <a:lnTo>
                    <a:pt x="127" y="106"/>
                  </a:lnTo>
                  <a:lnTo>
                    <a:pt x="21" y="106"/>
                  </a:lnTo>
                  <a:lnTo>
                    <a:pt x="21" y="0"/>
                  </a:lnTo>
                  <a:lnTo>
                    <a:pt x="0" y="0"/>
                  </a:lnTo>
                  <a:lnTo>
                    <a:pt x="0" y="0"/>
                  </a:lnTo>
                  <a:close/>
                </a:path>
              </a:pathLst>
            </a:cu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3" name="Freeform 49"/>
            <p:cNvSpPr/>
            <p:nvPr/>
          </p:nvSpPr>
          <p:spPr bwMode="auto">
            <a:xfrm>
              <a:off x="674688" y="671513"/>
              <a:ext cx="201613" cy="200025"/>
            </a:xfrm>
            <a:custGeom>
              <a:avLst/>
              <a:gdLst>
                <a:gd name="T0" fmla="*/ 107 w 127"/>
                <a:gd name="T1" fmla="*/ 0 h 126"/>
                <a:gd name="T2" fmla="*/ 107 w 127"/>
                <a:gd name="T3" fmla="*/ 106 h 126"/>
                <a:gd name="T4" fmla="*/ 0 w 127"/>
                <a:gd name="T5" fmla="*/ 106 h 126"/>
                <a:gd name="T6" fmla="*/ 0 w 127"/>
                <a:gd name="T7" fmla="*/ 126 h 126"/>
                <a:gd name="T8" fmla="*/ 127 w 127"/>
                <a:gd name="T9" fmla="*/ 126 h 126"/>
                <a:gd name="T10" fmla="*/ 127 w 127"/>
                <a:gd name="T11" fmla="*/ 0 h 126"/>
                <a:gd name="T12" fmla="*/ 107 w 127"/>
                <a:gd name="T13" fmla="*/ 0 h 126"/>
                <a:gd name="T14" fmla="*/ 107 w 12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6">
                  <a:moveTo>
                    <a:pt x="107" y="0"/>
                  </a:moveTo>
                  <a:lnTo>
                    <a:pt x="107" y="106"/>
                  </a:lnTo>
                  <a:lnTo>
                    <a:pt x="0" y="106"/>
                  </a:lnTo>
                  <a:lnTo>
                    <a:pt x="0" y="126"/>
                  </a:lnTo>
                  <a:lnTo>
                    <a:pt x="127" y="126"/>
                  </a:lnTo>
                  <a:lnTo>
                    <a:pt x="127" y="0"/>
                  </a:lnTo>
                  <a:lnTo>
                    <a:pt x="107" y="0"/>
                  </a:lnTo>
                  <a:lnTo>
                    <a:pt x="107" y="0"/>
                  </a:lnTo>
                  <a:close/>
                </a:path>
              </a:pathLst>
            </a:cu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4" name="Freeform 50"/>
            <p:cNvSpPr/>
            <p:nvPr/>
          </p:nvSpPr>
          <p:spPr bwMode="auto">
            <a:xfrm>
              <a:off x="101600" y="98425"/>
              <a:ext cx="201613" cy="201613"/>
            </a:xfrm>
            <a:custGeom>
              <a:avLst/>
              <a:gdLst>
                <a:gd name="T0" fmla="*/ 0 w 127"/>
                <a:gd name="T1" fmla="*/ 0 h 127"/>
                <a:gd name="T2" fmla="*/ 0 w 127"/>
                <a:gd name="T3" fmla="*/ 127 h 127"/>
                <a:gd name="T4" fmla="*/ 21 w 127"/>
                <a:gd name="T5" fmla="*/ 127 h 127"/>
                <a:gd name="T6" fmla="*/ 21 w 127"/>
                <a:gd name="T7" fmla="*/ 21 h 127"/>
                <a:gd name="T8" fmla="*/ 127 w 127"/>
                <a:gd name="T9" fmla="*/ 21 h 127"/>
                <a:gd name="T10" fmla="*/ 127 w 127"/>
                <a:gd name="T11" fmla="*/ 0 h 127"/>
                <a:gd name="T12" fmla="*/ 0 w 127"/>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27" h="127">
                  <a:moveTo>
                    <a:pt x="0" y="0"/>
                  </a:moveTo>
                  <a:lnTo>
                    <a:pt x="0" y="127"/>
                  </a:lnTo>
                  <a:lnTo>
                    <a:pt x="21" y="127"/>
                  </a:lnTo>
                  <a:lnTo>
                    <a:pt x="21" y="21"/>
                  </a:lnTo>
                  <a:lnTo>
                    <a:pt x="127" y="21"/>
                  </a:lnTo>
                  <a:lnTo>
                    <a:pt x="127" y="0"/>
                  </a:lnTo>
                  <a:lnTo>
                    <a:pt x="0" y="0"/>
                  </a:lnTo>
                  <a:close/>
                </a:path>
              </a:pathLst>
            </a:cu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5" name="Rectangle 51"/>
            <p:cNvSpPr>
              <a:spLocks noChangeArrowheads="1"/>
            </p:cNvSpPr>
            <p:nvPr/>
          </p:nvSpPr>
          <p:spPr bwMode="auto">
            <a:xfrm>
              <a:off x="3175" y="469900"/>
              <a:ext cx="230188" cy="31750"/>
            </a:xfrm>
            <a:prstGeom prst="rect">
              <a:avLst/>
            </a:pr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6" name="Rectangle 52"/>
            <p:cNvSpPr>
              <a:spLocks noChangeArrowheads="1"/>
            </p:cNvSpPr>
            <p:nvPr/>
          </p:nvSpPr>
          <p:spPr bwMode="auto">
            <a:xfrm>
              <a:off x="744538" y="469900"/>
              <a:ext cx="230188" cy="31750"/>
            </a:xfrm>
            <a:prstGeom prst="rect">
              <a:avLst/>
            </a:pr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7" name="Rectangle 53"/>
            <p:cNvSpPr>
              <a:spLocks noChangeArrowheads="1"/>
            </p:cNvSpPr>
            <p:nvPr/>
          </p:nvSpPr>
          <p:spPr bwMode="auto">
            <a:xfrm>
              <a:off x="473075" y="741363"/>
              <a:ext cx="31750" cy="228600"/>
            </a:xfrm>
            <a:prstGeom prst="rect">
              <a:avLst/>
            </a:pr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8" name="Rectangle 54"/>
            <p:cNvSpPr>
              <a:spLocks noChangeArrowheads="1"/>
            </p:cNvSpPr>
            <p:nvPr/>
          </p:nvSpPr>
          <p:spPr bwMode="auto">
            <a:xfrm>
              <a:off x="473075" y="0"/>
              <a:ext cx="31750" cy="228600"/>
            </a:xfrm>
            <a:prstGeom prst="rect">
              <a:avLst/>
            </a:pr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9" name="Freeform 55"/>
            <p:cNvSpPr/>
            <p:nvPr/>
          </p:nvSpPr>
          <p:spPr bwMode="auto">
            <a:xfrm>
              <a:off x="407988" y="309563"/>
              <a:ext cx="163513" cy="169863"/>
            </a:xfrm>
            <a:custGeom>
              <a:avLst/>
              <a:gdLst>
                <a:gd name="T0" fmla="*/ 180 w 360"/>
                <a:gd name="T1" fmla="*/ 0 h 375"/>
                <a:gd name="T2" fmla="*/ 0 w 360"/>
                <a:gd name="T3" fmla="*/ 91 h 375"/>
                <a:gd name="T4" fmla="*/ 0 w 360"/>
                <a:gd name="T5" fmla="*/ 284 h 375"/>
                <a:gd name="T6" fmla="*/ 180 w 360"/>
                <a:gd name="T7" fmla="*/ 375 h 375"/>
                <a:gd name="T8" fmla="*/ 360 w 360"/>
                <a:gd name="T9" fmla="*/ 285 h 375"/>
                <a:gd name="T10" fmla="*/ 360 w 360"/>
                <a:gd name="T11" fmla="*/ 91 h 375"/>
                <a:gd name="T12" fmla="*/ 180 w 360"/>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360" h="375">
                  <a:moveTo>
                    <a:pt x="180" y="0"/>
                  </a:moveTo>
                  <a:cubicBezTo>
                    <a:pt x="117" y="32"/>
                    <a:pt x="59" y="61"/>
                    <a:pt x="0" y="91"/>
                  </a:cubicBezTo>
                  <a:cubicBezTo>
                    <a:pt x="0" y="284"/>
                    <a:pt x="0" y="284"/>
                    <a:pt x="0" y="284"/>
                  </a:cubicBezTo>
                  <a:cubicBezTo>
                    <a:pt x="63" y="316"/>
                    <a:pt x="123" y="345"/>
                    <a:pt x="180" y="375"/>
                  </a:cubicBezTo>
                  <a:cubicBezTo>
                    <a:pt x="242" y="344"/>
                    <a:pt x="307" y="310"/>
                    <a:pt x="360" y="285"/>
                  </a:cubicBezTo>
                  <a:cubicBezTo>
                    <a:pt x="360" y="91"/>
                    <a:pt x="360" y="91"/>
                    <a:pt x="360" y="91"/>
                  </a:cubicBezTo>
                  <a:cubicBezTo>
                    <a:pt x="298" y="60"/>
                    <a:pt x="233" y="27"/>
                    <a:pt x="180" y="0"/>
                  </a:cubicBezTo>
                  <a:close/>
                </a:path>
              </a:pathLst>
            </a:cu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0" name="Freeform 56"/>
            <p:cNvSpPr/>
            <p:nvPr/>
          </p:nvSpPr>
          <p:spPr bwMode="auto">
            <a:xfrm>
              <a:off x="347663" y="477838"/>
              <a:ext cx="284163" cy="184150"/>
            </a:xfrm>
            <a:custGeom>
              <a:avLst/>
              <a:gdLst>
                <a:gd name="T0" fmla="*/ 0 w 179"/>
                <a:gd name="T1" fmla="*/ 0 h 116"/>
                <a:gd name="T2" fmla="*/ 0 w 179"/>
                <a:gd name="T3" fmla="*/ 74 h 116"/>
                <a:gd name="T4" fmla="*/ 89 w 179"/>
                <a:gd name="T5" fmla="*/ 116 h 116"/>
                <a:gd name="T6" fmla="*/ 179 w 179"/>
                <a:gd name="T7" fmla="*/ 67 h 116"/>
                <a:gd name="T8" fmla="*/ 179 w 179"/>
                <a:gd name="T9" fmla="*/ 0 h 116"/>
                <a:gd name="T10" fmla="*/ 158 w 179"/>
                <a:gd name="T11" fmla="*/ 0 h 116"/>
                <a:gd name="T12" fmla="*/ 158 w 179"/>
                <a:gd name="T13" fmla="*/ 55 h 116"/>
                <a:gd name="T14" fmla="*/ 89 w 179"/>
                <a:gd name="T15" fmla="*/ 93 h 116"/>
                <a:gd name="T16" fmla="*/ 20 w 179"/>
                <a:gd name="T17" fmla="*/ 61 h 116"/>
                <a:gd name="T18" fmla="*/ 20 w 179"/>
                <a:gd name="T19" fmla="*/ 0 h 116"/>
                <a:gd name="T20" fmla="*/ 0 w 179"/>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16">
                  <a:moveTo>
                    <a:pt x="0" y="0"/>
                  </a:moveTo>
                  <a:lnTo>
                    <a:pt x="0" y="74"/>
                  </a:lnTo>
                  <a:lnTo>
                    <a:pt x="89" y="116"/>
                  </a:lnTo>
                  <a:lnTo>
                    <a:pt x="179" y="67"/>
                  </a:lnTo>
                  <a:lnTo>
                    <a:pt x="179" y="0"/>
                  </a:lnTo>
                  <a:lnTo>
                    <a:pt x="158" y="0"/>
                  </a:lnTo>
                  <a:lnTo>
                    <a:pt x="158" y="55"/>
                  </a:lnTo>
                  <a:lnTo>
                    <a:pt x="89" y="93"/>
                  </a:lnTo>
                  <a:lnTo>
                    <a:pt x="20" y="61"/>
                  </a:lnTo>
                  <a:lnTo>
                    <a:pt x="20" y="0"/>
                  </a:lnTo>
                  <a:lnTo>
                    <a:pt x="0" y="0"/>
                  </a:lnTo>
                  <a:close/>
                </a:path>
              </a:pathLst>
            </a:custGeom>
            <a:grpFill/>
            <a:ln>
              <a:noFill/>
            </a:ln>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cxnSp>
        <p:nvCxnSpPr>
          <p:cNvPr id="14" name="直接连接符 13"/>
          <p:cNvCxnSpPr/>
          <p:nvPr/>
        </p:nvCxnSpPr>
        <p:spPr>
          <a:xfrm flipH="1">
            <a:off x="3386352" y="2111112"/>
            <a:ext cx="2541085" cy="0"/>
          </a:xfrm>
          <a:prstGeom prst="line">
            <a:avLst/>
          </a:prstGeom>
          <a:noFill/>
          <a:ln w="6350" cap="flat" cmpd="sng" algn="ctr">
            <a:solidFill>
              <a:schemeClr val="accent1"/>
            </a:solidFill>
            <a:prstDash val="solid"/>
            <a:miter lim="800000"/>
            <a:headEnd type="oval"/>
            <a:tailEnd type="none"/>
          </a:ln>
          <a:effectLst/>
        </p:spPr>
      </p:cxnSp>
      <p:cxnSp>
        <p:nvCxnSpPr>
          <p:cNvPr id="18" name="直接连接符 17"/>
          <p:cNvCxnSpPr/>
          <p:nvPr/>
        </p:nvCxnSpPr>
        <p:spPr>
          <a:xfrm>
            <a:off x="6086736" y="2020264"/>
            <a:ext cx="0" cy="239145"/>
          </a:xfrm>
          <a:prstGeom prst="line">
            <a:avLst/>
          </a:prstGeom>
          <a:noFill/>
          <a:ln w="38100" cap="flat" cmpd="sng" algn="ctr">
            <a:solidFill>
              <a:schemeClr val="accent1"/>
            </a:solidFill>
            <a:prstDash val="solid"/>
            <a:miter lim="800000"/>
          </a:ln>
          <a:effectLst/>
        </p:spPr>
      </p:cxnSp>
      <p:sp>
        <p:nvSpPr>
          <p:cNvPr id="42" name="文本框 41"/>
          <p:cNvSpPr txBox="1"/>
          <p:nvPr/>
        </p:nvSpPr>
        <p:spPr>
          <a:xfrm>
            <a:off x="6235350" y="1871682"/>
            <a:ext cx="3559554" cy="800219"/>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习惯把门窗关得很严，室内外的空气很难交换，空气相对静止的室内</a:t>
            </a:r>
            <a:endPar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cxnSp>
        <p:nvCxnSpPr>
          <p:cNvPr id="15" name="直接连接符 14"/>
          <p:cNvCxnSpPr/>
          <p:nvPr/>
        </p:nvCxnSpPr>
        <p:spPr>
          <a:xfrm flipH="1">
            <a:off x="3386352" y="3349592"/>
            <a:ext cx="2541085" cy="0"/>
          </a:xfrm>
          <a:prstGeom prst="line">
            <a:avLst/>
          </a:prstGeom>
          <a:noFill/>
          <a:ln w="6350" cap="flat" cmpd="sng" algn="ctr">
            <a:solidFill>
              <a:schemeClr val="tx2"/>
            </a:solidFill>
            <a:prstDash val="solid"/>
            <a:miter lim="800000"/>
            <a:headEnd type="oval"/>
            <a:tailEnd type="none"/>
          </a:ln>
          <a:effectLst/>
        </p:spPr>
      </p:cxnSp>
      <p:cxnSp>
        <p:nvCxnSpPr>
          <p:cNvPr id="19" name="直接连接符 18"/>
          <p:cNvCxnSpPr/>
          <p:nvPr/>
        </p:nvCxnSpPr>
        <p:spPr>
          <a:xfrm>
            <a:off x="6076049" y="3230687"/>
            <a:ext cx="0" cy="237809"/>
          </a:xfrm>
          <a:prstGeom prst="line">
            <a:avLst/>
          </a:prstGeom>
          <a:noFill/>
          <a:ln w="38100" cap="flat" cmpd="sng" algn="ctr">
            <a:solidFill>
              <a:schemeClr val="tx2"/>
            </a:solidFill>
            <a:prstDash val="solid"/>
            <a:miter lim="800000"/>
          </a:ln>
          <a:effectLst/>
        </p:spPr>
      </p:cxnSp>
      <p:sp>
        <p:nvSpPr>
          <p:cNvPr id="45" name="文本框 44"/>
          <p:cNvSpPr txBox="1"/>
          <p:nvPr/>
        </p:nvSpPr>
        <p:spPr>
          <a:xfrm>
            <a:off x="6235350" y="2866130"/>
            <a:ext cx="3559554" cy="800219"/>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剧烈头痛，频繁呕吐，精神不振，颈项强直，重者可出现昏迷、抽搐。</a:t>
            </a:r>
            <a:endPar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cxnSp>
        <p:nvCxnSpPr>
          <p:cNvPr id="16" name="直接连接符 15"/>
          <p:cNvCxnSpPr/>
          <p:nvPr/>
        </p:nvCxnSpPr>
        <p:spPr>
          <a:xfrm flipH="1">
            <a:off x="3386352" y="4240707"/>
            <a:ext cx="2541085" cy="0"/>
          </a:xfrm>
          <a:prstGeom prst="line">
            <a:avLst/>
          </a:prstGeom>
          <a:noFill/>
          <a:ln w="6350" cap="flat" cmpd="sng" algn="ctr">
            <a:solidFill>
              <a:schemeClr val="accent1"/>
            </a:solidFill>
            <a:prstDash val="solid"/>
            <a:miter lim="800000"/>
            <a:headEnd type="oval"/>
            <a:tailEnd type="none"/>
          </a:ln>
          <a:effectLst/>
        </p:spPr>
      </p:cxnSp>
      <p:cxnSp>
        <p:nvCxnSpPr>
          <p:cNvPr id="20" name="直接连接符 19"/>
          <p:cNvCxnSpPr/>
          <p:nvPr/>
        </p:nvCxnSpPr>
        <p:spPr>
          <a:xfrm>
            <a:off x="6064024" y="4153867"/>
            <a:ext cx="0" cy="239145"/>
          </a:xfrm>
          <a:prstGeom prst="line">
            <a:avLst/>
          </a:prstGeom>
          <a:noFill/>
          <a:ln w="38100" cap="flat" cmpd="sng" algn="ctr">
            <a:solidFill>
              <a:schemeClr val="accent1"/>
            </a:solidFill>
            <a:prstDash val="solid"/>
            <a:miter lim="800000"/>
          </a:ln>
          <a:effectLst/>
        </p:spPr>
      </p:cxnSp>
      <p:sp>
        <p:nvSpPr>
          <p:cNvPr id="48" name="文本框 47"/>
          <p:cNvSpPr txBox="1"/>
          <p:nvPr/>
        </p:nvSpPr>
        <p:spPr>
          <a:xfrm>
            <a:off x="6235350" y="3860578"/>
            <a:ext cx="3559554" cy="800219"/>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嗜睡、烦躁不安等症状，要立即到正规医院抢救治疗</a:t>
            </a:r>
            <a:endPar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cxnSp>
        <p:nvCxnSpPr>
          <p:cNvPr id="17" name="直接连接符 16"/>
          <p:cNvCxnSpPr/>
          <p:nvPr/>
        </p:nvCxnSpPr>
        <p:spPr>
          <a:xfrm flipH="1">
            <a:off x="3386352" y="5242712"/>
            <a:ext cx="2541085" cy="0"/>
          </a:xfrm>
          <a:prstGeom prst="line">
            <a:avLst/>
          </a:prstGeom>
          <a:noFill/>
          <a:ln w="6350" cap="flat" cmpd="sng" algn="ctr">
            <a:solidFill>
              <a:schemeClr val="tx2"/>
            </a:solidFill>
            <a:prstDash val="solid"/>
            <a:miter lim="800000"/>
            <a:headEnd type="oval"/>
            <a:tailEnd type="none"/>
          </a:ln>
          <a:effectLst/>
        </p:spPr>
      </p:cxnSp>
      <p:cxnSp>
        <p:nvCxnSpPr>
          <p:cNvPr id="21" name="直接连接符 20"/>
          <p:cNvCxnSpPr/>
          <p:nvPr/>
        </p:nvCxnSpPr>
        <p:spPr>
          <a:xfrm>
            <a:off x="6053337" y="5090408"/>
            <a:ext cx="0" cy="239145"/>
          </a:xfrm>
          <a:prstGeom prst="line">
            <a:avLst/>
          </a:prstGeom>
          <a:noFill/>
          <a:ln w="38100" cap="flat" cmpd="sng" algn="ctr">
            <a:solidFill>
              <a:schemeClr val="tx2"/>
            </a:solidFill>
            <a:prstDash val="solid"/>
            <a:miter lim="800000"/>
          </a:ln>
          <a:effectLst/>
        </p:spPr>
      </p:cxnSp>
      <p:sp>
        <p:nvSpPr>
          <p:cNvPr id="51" name="文本框 50"/>
          <p:cNvSpPr txBox="1"/>
          <p:nvPr/>
        </p:nvSpPr>
        <p:spPr>
          <a:xfrm>
            <a:off x="6235350" y="4855025"/>
            <a:ext cx="3559554" cy="800219"/>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猩红热，传染性非典型肺炎（</a:t>
            </a:r>
            <a:r>
              <a:rPr lang="en-US" altLang="zh-CN"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SARS</a:t>
            </a:r>
            <a:r>
              <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）和人感染高致病性禽流感</a:t>
            </a:r>
            <a:endPar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1" name="文本框 40"/>
          <p:cNvSpPr txBox="1"/>
          <p:nvPr/>
        </p:nvSpPr>
        <p:spPr>
          <a:xfrm>
            <a:off x="5086211" y="0"/>
            <a:ext cx="2019579" cy="578539"/>
          </a:xfrm>
          <a:prstGeom prst="rect">
            <a:avLst/>
          </a:prstGeom>
          <a:solidFill>
            <a:srgbClr val="2B6DFF"/>
          </a:solidFill>
        </p:spPr>
        <p:txBody>
          <a:bodyPr wrap="none" rtlCol="0">
            <a:noAutofit/>
            <a:scene3d>
              <a:camera prst="orthographicFront"/>
              <a:lightRig rig="threePt" dir="t"/>
            </a:scene3d>
            <a:sp3d contourW="12700"/>
          </a:bodyPr>
          <a:lstStyle/>
          <a:p>
            <a:pPr algn="dist"/>
            <a:r>
              <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疾病预防</a:t>
            </a:r>
            <a:endPar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500"/>
                                        <p:tgtEl>
                                          <p:spTgt spid="24"/>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horizontal)">
                                      <p:cBhvr>
                                        <p:cTn id="35" dur="500"/>
                                        <p:tgtEl>
                                          <p:spTgt spid="25"/>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randombar(horizontal)">
                                      <p:cBhvr>
                                        <p:cTn id="39" dur="500"/>
                                        <p:tgtEl>
                                          <p:spTgt spid="26"/>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par>
                          <p:cTn id="44" fill="hold">
                            <p:stCondLst>
                              <p:cond delay="5000"/>
                            </p:stCondLst>
                            <p:childTnLst>
                              <p:par>
                                <p:cTn id="45" presetID="14" presetClass="entr" presetSubtype="1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randombar(horizontal)">
                                      <p:cBhvr>
                                        <p:cTn id="47" dur="500"/>
                                        <p:tgtEl>
                                          <p:spTgt spid="18"/>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randombar(horizontal)">
                                      <p:cBhvr>
                                        <p:cTn id="51" dur="500"/>
                                        <p:tgtEl>
                                          <p:spTgt spid="42"/>
                                        </p:tgtEl>
                                      </p:cBhvr>
                                    </p:animEffect>
                                  </p:childTnLst>
                                </p:cTn>
                              </p:par>
                            </p:childTnLst>
                          </p:cTn>
                        </p:par>
                        <p:par>
                          <p:cTn id="52" fill="hold">
                            <p:stCondLst>
                              <p:cond delay="6000"/>
                            </p:stCondLst>
                            <p:childTnLst>
                              <p:par>
                                <p:cTn id="53" presetID="14" presetClass="entr" presetSubtype="1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horizontal)">
                                      <p:cBhvr>
                                        <p:cTn id="55" dur="500"/>
                                        <p:tgtEl>
                                          <p:spTgt spid="15"/>
                                        </p:tgtEl>
                                      </p:cBhvr>
                                    </p:animEffect>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randombar(horizontal)">
                                      <p:cBhvr>
                                        <p:cTn id="59" dur="500"/>
                                        <p:tgtEl>
                                          <p:spTgt spid="19"/>
                                        </p:tgtEl>
                                      </p:cBhvr>
                                    </p:animEffect>
                                  </p:childTnLst>
                                </p:cTn>
                              </p:par>
                            </p:childTnLst>
                          </p:cTn>
                        </p:par>
                        <p:par>
                          <p:cTn id="60" fill="hold">
                            <p:stCondLst>
                              <p:cond delay="7000"/>
                            </p:stCondLst>
                            <p:childTnLst>
                              <p:par>
                                <p:cTn id="61" presetID="14" presetClass="entr" presetSubtype="1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500"/>
                                        <p:tgtEl>
                                          <p:spTgt spid="16"/>
                                        </p:tgtEl>
                                      </p:cBhvr>
                                    </p:animEffect>
                                  </p:childTnLst>
                                </p:cTn>
                              </p:par>
                            </p:childTnLst>
                          </p:cTn>
                        </p:par>
                        <p:par>
                          <p:cTn id="64" fill="hold">
                            <p:stCondLst>
                              <p:cond delay="7500"/>
                            </p:stCondLst>
                            <p:childTnLst>
                              <p:par>
                                <p:cTn id="65" presetID="14" presetClass="entr" presetSubtype="1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randombar(horizontal)">
                                      <p:cBhvr>
                                        <p:cTn id="67" dur="500"/>
                                        <p:tgtEl>
                                          <p:spTgt spid="20"/>
                                        </p:tgtEl>
                                      </p:cBhvr>
                                    </p:animEffect>
                                  </p:childTnLst>
                                </p:cTn>
                              </p:par>
                            </p:childTnLst>
                          </p:cTn>
                        </p:par>
                        <p:par>
                          <p:cTn id="68" fill="hold">
                            <p:stCondLst>
                              <p:cond delay="8000"/>
                            </p:stCondLst>
                            <p:childTnLst>
                              <p:par>
                                <p:cTn id="69" presetID="14" presetClass="entr" presetSubtype="10"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randombar(horizontal)">
                                      <p:cBhvr>
                                        <p:cTn id="71" dur="500"/>
                                        <p:tgtEl>
                                          <p:spTgt spid="17"/>
                                        </p:tgtEl>
                                      </p:cBhvr>
                                    </p:animEffect>
                                  </p:childTnLst>
                                </p:cTn>
                              </p:par>
                            </p:childTnLst>
                          </p:cTn>
                        </p:par>
                        <p:par>
                          <p:cTn id="72" fill="hold">
                            <p:stCondLst>
                              <p:cond delay="8500"/>
                            </p:stCondLst>
                            <p:childTnLst>
                              <p:par>
                                <p:cTn id="73" presetID="14" presetClass="entr" presetSubtype="10" fill="hold"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randombar(horizontal)">
                                      <p:cBhvr>
                                        <p:cTn id="75" dur="500"/>
                                        <p:tgtEl>
                                          <p:spTgt spid="21"/>
                                        </p:tgtEl>
                                      </p:cBhvr>
                                    </p:animEffect>
                                  </p:childTnLst>
                                </p:cTn>
                              </p:par>
                            </p:childTnLst>
                          </p:cTn>
                        </p:par>
                        <p:par>
                          <p:cTn id="76" fill="hold">
                            <p:stCondLst>
                              <p:cond delay="9000"/>
                            </p:stCondLst>
                            <p:childTnLst>
                              <p:par>
                                <p:cTn id="77" presetID="14" presetClass="entr" presetSubtype="10"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randombar(horizontal)">
                                      <p:cBhvr>
                                        <p:cTn id="7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2" grpId="0"/>
      <p:bldP spid="23" grpId="0"/>
      <p:bldP spid="24" grpId="0"/>
      <p:bldP spid="25" grpId="0"/>
      <p:bldP spid="42" grpId="0"/>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15"/>
          <p:cNvSpPr txBox="1"/>
          <p:nvPr/>
        </p:nvSpPr>
        <p:spPr>
          <a:xfrm>
            <a:off x="856852" y="1238156"/>
            <a:ext cx="10478295" cy="627846"/>
          </a:xfrm>
          <a:prstGeom prst="rect">
            <a:avLst/>
          </a:prstGeom>
          <a:noFill/>
        </p:spPr>
        <p:txBody>
          <a:bodyPr wrap="square" lIns="91421" tIns="45711" rIns="91421" bIns="45711" rtlCol="0">
            <a:spAutoFit/>
          </a:bodyPr>
          <a:lstStyle/>
          <a:p>
            <a:pPr>
              <a:lnSpc>
                <a:spcPct val="110000"/>
              </a:lnSpc>
            </a:pPr>
            <a:r>
              <a:rPr lang="zh-CN" altLang="en-US" sz="1600" dirty="0">
                <a:solidFill>
                  <a:schemeClr val="tx2"/>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若出现类似上呼吸道感染的症状，或者突发高热、身上有出血点、头痛、喷射状呕吐、嗜睡、烦躁不安等症状，要立即到正规医院抢救治疗，以免延误病情。</a:t>
            </a:r>
            <a:endParaRPr lang="zh-CN" altLang="en-US" sz="1600" dirty="0">
              <a:solidFill>
                <a:schemeClr val="tx2"/>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72" name="TextBox 56"/>
          <p:cNvSpPr txBox="1"/>
          <p:nvPr/>
        </p:nvSpPr>
        <p:spPr>
          <a:xfrm>
            <a:off x="556236" y="2644527"/>
            <a:ext cx="1766392" cy="1160321"/>
          </a:xfrm>
          <a:prstGeom prst="rect">
            <a:avLst/>
          </a:prstGeom>
          <a:noFill/>
        </p:spPr>
        <p:txBody>
          <a:bodyPr wrap="square" lIns="0" tIns="60963" rIns="0" bIns="0">
            <a:spAutoFit/>
          </a:bodyPr>
          <a:lstStyle/>
          <a:p>
            <a:pPr algn="r" defTabSz="609600">
              <a:lnSpc>
                <a:spcPct val="120000"/>
              </a:lnSpc>
              <a:defRPr/>
            </a:pPr>
            <a:r>
              <a:rPr lang="zh-CN" altLang="en-US" sz="1200" dirty="0">
                <a:solidFill>
                  <a:schemeClr val="bg2">
                    <a:lumMod val="1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暴发型起病急骤，常在</a:t>
            </a:r>
            <a:r>
              <a:rPr lang="en-US" altLang="zh-CN" sz="1200" dirty="0">
                <a:solidFill>
                  <a:schemeClr val="bg2">
                    <a:lumMod val="1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24</a:t>
            </a:r>
            <a:r>
              <a:rPr lang="zh-CN" altLang="en-US" sz="1200" dirty="0">
                <a:solidFill>
                  <a:schemeClr val="bg2">
                    <a:lumMod val="1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小时内出现严重休克和呼吸衰竭，危及生命。因此，在流脑高发期，若出现类似上呼吸道感染的症状</a:t>
            </a:r>
            <a:endParaRPr lang="en-US" sz="1200" dirty="0">
              <a:solidFill>
                <a:schemeClr val="bg2">
                  <a:lumMod val="1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73" name="Group 57"/>
          <p:cNvGrpSpPr/>
          <p:nvPr/>
        </p:nvGrpSpPr>
        <p:grpSpPr>
          <a:xfrm>
            <a:off x="2460584" y="2741895"/>
            <a:ext cx="655996" cy="656167"/>
            <a:chOff x="12591574" y="4411134"/>
            <a:chExt cx="1312504" cy="1312333"/>
          </a:xfrm>
        </p:grpSpPr>
        <p:sp>
          <p:nvSpPr>
            <p:cNvPr id="74" name="Oval 58"/>
            <p:cNvSpPr/>
            <p:nvPr/>
          </p:nvSpPr>
          <p:spPr bwMode="auto">
            <a:xfrm>
              <a:off x="12591574" y="4411134"/>
              <a:ext cx="1312504" cy="1312333"/>
            </a:xfrm>
            <a:prstGeom prst="ellipse">
              <a:avLst/>
            </a:prstGeom>
            <a:solidFill>
              <a:schemeClr val="accent1"/>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endParaRPr lang="en-US" sz="700" dirty="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75" name="AutoShape 118"/>
            <p:cNvSpPr/>
            <p:nvPr/>
          </p:nvSpPr>
          <p:spPr bwMode="auto">
            <a:xfrm>
              <a:off x="12906409" y="4778440"/>
              <a:ext cx="654636" cy="562506"/>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bg1"/>
            </a:solidFill>
            <a:ln>
              <a:noFill/>
            </a:ln>
            <a:effectLst/>
          </p:spPr>
          <p:txBody>
            <a:bodyPr lIns="19051" tIns="19051" rIns="19051" bIns="19051" anchor="ctr"/>
            <a:lstStyle/>
            <a:p>
              <a:pPr defTabSz="171450">
                <a:defRPr/>
              </a:pPr>
              <a:endParaRPr lang="es-ES" sz="1100" dirty="0">
                <a:solidFill>
                  <a:srgbClr val="44CEB9"/>
                </a:solidFill>
                <a:effectLst>
                  <a:outerShdw blurRad="38100" dist="38100" dir="2700000" algn="tl">
                    <a:srgbClr val="000000"/>
                  </a:outerShdw>
                </a:effectLst>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76" name="Group 60"/>
          <p:cNvGrpSpPr/>
          <p:nvPr/>
        </p:nvGrpSpPr>
        <p:grpSpPr>
          <a:xfrm>
            <a:off x="2460584" y="4327267"/>
            <a:ext cx="655996" cy="656167"/>
            <a:chOff x="12591574" y="7581881"/>
            <a:chExt cx="1312504" cy="1312332"/>
          </a:xfrm>
        </p:grpSpPr>
        <p:sp>
          <p:nvSpPr>
            <p:cNvPr id="77" name="Oval 61"/>
            <p:cNvSpPr/>
            <p:nvPr/>
          </p:nvSpPr>
          <p:spPr bwMode="auto">
            <a:xfrm>
              <a:off x="12591574" y="7581881"/>
              <a:ext cx="1312504" cy="1312332"/>
            </a:xfrm>
            <a:prstGeom prst="ellipse">
              <a:avLst/>
            </a:prstGeom>
            <a:solidFill>
              <a:schemeClr val="accent2"/>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endParaRPr lang="en-US" sz="700" dirty="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78" name="Group 62"/>
            <p:cNvGrpSpPr/>
            <p:nvPr/>
          </p:nvGrpSpPr>
          <p:grpSpPr>
            <a:xfrm>
              <a:off x="12847592" y="7855517"/>
              <a:ext cx="767350" cy="763964"/>
              <a:chOff x="-365126" y="-2462213"/>
              <a:chExt cx="4321176" cy="4302126"/>
            </a:xfrm>
            <a:solidFill>
              <a:schemeClr val="bg1"/>
            </a:solidFill>
          </p:grpSpPr>
          <p:sp>
            <p:nvSpPr>
              <p:cNvPr id="79" name="Freeform 5"/>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p:spPr>
            <p:txBody>
              <a:bodyPr vert="horz" wrap="square" lIns="45720" tIns="22860" rIns="45720" bIns="22860" numCol="1" anchor="t" anchorCtr="0" compatLnSpc="1"/>
              <a:lstStyle/>
              <a:p>
                <a:endParaRPr lang="id-ID" sz="700" dirty="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0" name="Freeform 6"/>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p:spPr>
            <p:txBody>
              <a:bodyPr vert="horz" wrap="square" lIns="45720" tIns="22860" rIns="45720" bIns="22860" numCol="1" anchor="t" anchorCtr="0" compatLnSpc="1"/>
              <a:lstStyle/>
              <a:p>
                <a:endParaRPr lang="id-ID" sz="700" dirty="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1" name="Freeform 7"/>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p:spPr>
            <p:txBody>
              <a:bodyPr vert="horz" wrap="square" lIns="45720" tIns="22860" rIns="45720" bIns="22860" numCol="1" anchor="t" anchorCtr="0" compatLnSpc="1"/>
              <a:lstStyle/>
              <a:p>
                <a:endParaRPr lang="id-ID" sz="700" dirty="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2" name="Freeform 8"/>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p:spPr>
            <p:txBody>
              <a:bodyPr vert="horz" wrap="square" lIns="45720" tIns="22860" rIns="45720" bIns="22860" numCol="1" anchor="t" anchorCtr="0" compatLnSpc="1"/>
              <a:lstStyle/>
              <a:p>
                <a:endParaRPr lang="id-ID" sz="700" dirty="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3" name="Oval 9"/>
              <p:cNvSpPr>
                <a:spLocks noChangeArrowheads="1"/>
              </p:cNvSpPr>
              <p:nvPr/>
            </p:nvSpPr>
            <p:spPr bwMode="auto">
              <a:xfrm>
                <a:off x="1266825" y="496888"/>
                <a:ext cx="269875" cy="266700"/>
              </a:xfrm>
              <a:prstGeom prst="ellipse">
                <a:avLst/>
              </a:prstGeom>
              <a:grpFill/>
              <a:ln>
                <a:noFill/>
              </a:ln>
            </p:spPr>
            <p:txBody>
              <a:bodyPr vert="horz" wrap="square" lIns="45720" tIns="22860" rIns="45720" bIns="22860" numCol="1" anchor="t" anchorCtr="0" compatLnSpc="1"/>
              <a:lstStyle/>
              <a:p>
                <a:endParaRPr lang="id-ID" sz="700" dirty="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4" name="Oval 10"/>
              <p:cNvSpPr>
                <a:spLocks noChangeArrowheads="1"/>
              </p:cNvSpPr>
              <p:nvPr/>
            </p:nvSpPr>
            <p:spPr bwMode="auto">
              <a:xfrm>
                <a:off x="3417887" y="-1522413"/>
                <a:ext cx="269875" cy="271463"/>
              </a:xfrm>
              <a:prstGeom prst="ellipse">
                <a:avLst/>
              </a:prstGeom>
              <a:grpFill/>
              <a:ln>
                <a:noFill/>
              </a:ln>
            </p:spPr>
            <p:txBody>
              <a:bodyPr vert="horz" wrap="square" lIns="45720" tIns="22860" rIns="45720" bIns="22860" numCol="1" anchor="t" anchorCtr="0" compatLnSpc="1"/>
              <a:lstStyle/>
              <a:p>
                <a:endParaRPr lang="id-ID" sz="700" dirty="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grpSp>
        <p:nvGrpSpPr>
          <p:cNvPr id="85" name="Group 69"/>
          <p:cNvGrpSpPr/>
          <p:nvPr/>
        </p:nvGrpSpPr>
        <p:grpSpPr>
          <a:xfrm>
            <a:off x="9092884" y="2741895"/>
            <a:ext cx="655996" cy="656167"/>
            <a:chOff x="18133744" y="4411134"/>
            <a:chExt cx="1312504" cy="1312333"/>
          </a:xfrm>
        </p:grpSpPr>
        <p:sp>
          <p:nvSpPr>
            <p:cNvPr id="86" name="Oval 70"/>
            <p:cNvSpPr/>
            <p:nvPr/>
          </p:nvSpPr>
          <p:spPr bwMode="auto">
            <a:xfrm>
              <a:off x="18133744" y="4411134"/>
              <a:ext cx="1312504" cy="1312333"/>
            </a:xfrm>
            <a:prstGeom prst="ellipse">
              <a:avLst/>
            </a:prstGeom>
            <a:solidFill>
              <a:schemeClr val="accent3"/>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endParaRPr lang="en-US" sz="700" dirty="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87" name="Group 71"/>
            <p:cNvGrpSpPr/>
            <p:nvPr/>
          </p:nvGrpSpPr>
          <p:grpSpPr>
            <a:xfrm>
              <a:off x="18553888" y="4778440"/>
              <a:ext cx="515282" cy="537326"/>
              <a:chOff x="-251803" y="2267153"/>
              <a:chExt cx="2078037" cy="2166938"/>
            </a:xfrm>
            <a:solidFill>
              <a:schemeClr val="bg1"/>
            </a:solidFill>
          </p:grpSpPr>
          <p:sp>
            <p:nvSpPr>
              <p:cNvPr id="88"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p:spPr>
            <p:txBody>
              <a:bodyPr vert="horz" wrap="square" lIns="45720" tIns="22860" rIns="45720" bIns="22860" numCol="1" anchor="t" anchorCtr="0" compatLnSpc="1"/>
              <a:lstStyle/>
              <a:p>
                <a:endParaRPr lang="id-ID" sz="700" dirty="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9"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p:spPr>
            <p:txBody>
              <a:bodyPr vert="horz" wrap="square" lIns="45720" tIns="22860" rIns="45720" bIns="22860" numCol="1" anchor="t" anchorCtr="0" compatLnSpc="1"/>
              <a:lstStyle/>
              <a:p>
                <a:endParaRPr lang="id-ID" sz="700" dirty="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grpSp>
        <p:nvGrpSpPr>
          <p:cNvPr id="90" name="Group 74"/>
          <p:cNvGrpSpPr/>
          <p:nvPr/>
        </p:nvGrpSpPr>
        <p:grpSpPr>
          <a:xfrm>
            <a:off x="9092876" y="4342094"/>
            <a:ext cx="655996" cy="656167"/>
            <a:chOff x="18133730" y="7611534"/>
            <a:chExt cx="1312504" cy="1312332"/>
          </a:xfrm>
        </p:grpSpPr>
        <p:sp>
          <p:nvSpPr>
            <p:cNvPr id="91" name="Oval 75"/>
            <p:cNvSpPr/>
            <p:nvPr/>
          </p:nvSpPr>
          <p:spPr bwMode="auto">
            <a:xfrm>
              <a:off x="18133730" y="7611534"/>
              <a:ext cx="1312504" cy="1312332"/>
            </a:xfrm>
            <a:prstGeom prst="ellipse">
              <a:avLst/>
            </a:prstGeom>
            <a:solidFill>
              <a:schemeClr val="accent4"/>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609600">
                <a:defRPr/>
              </a:pPr>
              <a:endParaRPr lang="en-US" sz="700" dirty="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2" name="Freeform 78"/>
            <p:cNvSpPr>
              <a:spLocks noChangeAspect="1" noEditPoints="1"/>
            </p:cNvSpPr>
            <p:nvPr/>
          </p:nvSpPr>
          <p:spPr bwMode="auto">
            <a:xfrm>
              <a:off x="18439477" y="7868138"/>
              <a:ext cx="744971" cy="722790"/>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45720" tIns="22860" rIns="45720" bIns="22860" numCol="1" anchor="t" anchorCtr="0" compatLnSpc="1"/>
            <a:lstStyle/>
            <a:p>
              <a:endParaRPr lang="id-ID" sz="700" dirty="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sp>
        <p:nvSpPr>
          <p:cNvPr id="93" name="TextBox 77"/>
          <p:cNvSpPr txBox="1"/>
          <p:nvPr/>
        </p:nvSpPr>
        <p:spPr>
          <a:xfrm>
            <a:off x="9863320" y="2644527"/>
            <a:ext cx="1884984" cy="938722"/>
          </a:xfrm>
          <a:prstGeom prst="rect">
            <a:avLst/>
          </a:prstGeom>
          <a:noFill/>
        </p:spPr>
        <p:txBody>
          <a:bodyPr wrap="square" lIns="0" tIns="60963" rIns="0" bIns="0">
            <a:spAutoFit/>
          </a:bodyPr>
          <a:lstStyle/>
          <a:p>
            <a:pPr defTabSz="609600">
              <a:lnSpc>
                <a:spcPct val="120000"/>
              </a:lnSpc>
              <a:defRPr/>
            </a:pPr>
            <a:r>
              <a:rPr lang="zh-CN" altLang="en-US" sz="1200" dirty="0">
                <a:solidFill>
                  <a:schemeClr val="bg2">
                    <a:lumMod val="1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短距离飞沫或接触呼吸道分泌物等途径传播</a:t>
            </a:r>
            <a:endParaRPr lang="zh-CN" altLang="en-US" sz="1200" dirty="0">
              <a:solidFill>
                <a:schemeClr val="bg2">
                  <a:lumMod val="1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a:p>
            <a:pPr defTabSz="609600">
              <a:lnSpc>
                <a:spcPct val="120000"/>
              </a:lnSpc>
              <a:defRPr/>
            </a:pPr>
            <a:r>
              <a:rPr lang="zh-CN" altLang="en-US" sz="1200" dirty="0">
                <a:solidFill>
                  <a:schemeClr val="bg2">
                    <a:lumMod val="1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冬春季寒冷，学生在外边活动减少，多集中在教室内</a:t>
            </a:r>
            <a:endParaRPr lang="en-US" sz="1200" dirty="0">
              <a:solidFill>
                <a:schemeClr val="bg2">
                  <a:lumMod val="1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4" name="TextBox 78"/>
          <p:cNvSpPr txBox="1"/>
          <p:nvPr/>
        </p:nvSpPr>
        <p:spPr>
          <a:xfrm>
            <a:off x="439838" y="4186970"/>
            <a:ext cx="1882790" cy="717122"/>
          </a:xfrm>
          <a:prstGeom prst="rect">
            <a:avLst/>
          </a:prstGeom>
          <a:noFill/>
        </p:spPr>
        <p:txBody>
          <a:bodyPr wrap="square" lIns="0" tIns="60963" rIns="0" bIns="0">
            <a:spAutoFit/>
          </a:bodyPr>
          <a:lstStyle/>
          <a:p>
            <a:pPr algn="r" defTabSz="609600">
              <a:lnSpc>
                <a:spcPct val="120000"/>
              </a:lnSpc>
              <a:defRPr/>
            </a:pPr>
            <a:r>
              <a:rPr lang="zh-CN" altLang="en-US" sz="1200" dirty="0">
                <a:solidFill>
                  <a:schemeClr val="bg2">
                    <a:lumMod val="1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特别伴有定位体征，颅内压持续升高，以及发热等即应想到硬膜下积水的可能</a:t>
            </a:r>
            <a:endParaRPr lang="en-US" sz="1200" dirty="0">
              <a:solidFill>
                <a:schemeClr val="bg2">
                  <a:lumMod val="1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5" name="TextBox 79"/>
          <p:cNvSpPr txBox="1"/>
          <p:nvPr/>
        </p:nvSpPr>
        <p:spPr>
          <a:xfrm>
            <a:off x="9863320" y="4186970"/>
            <a:ext cx="1766392" cy="1160321"/>
          </a:xfrm>
          <a:prstGeom prst="rect">
            <a:avLst/>
          </a:prstGeom>
          <a:noFill/>
        </p:spPr>
        <p:txBody>
          <a:bodyPr wrap="square" lIns="0" tIns="60963" rIns="0" bIns="0">
            <a:spAutoFit/>
          </a:bodyPr>
          <a:lstStyle/>
          <a:p>
            <a:pPr defTabSz="609600">
              <a:lnSpc>
                <a:spcPct val="120000"/>
              </a:lnSpc>
              <a:defRPr/>
            </a:pPr>
            <a:r>
              <a:rPr lang="zh-CN" altLang="en-US" sz="1200" dirty="0">
                <a:solidFill>
                  <a:schemeClr val="bg2">
                    <a:lumMod val="1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若出现类似上呼吸道感染的症状，或者突发高热、身上有出血点、头痛、喷射状呕吐、嗜睡、烦躁不安等症状</a:t>
            </a:r>
            <a:endParaRPr lang="en-US" sz="1200" dirty="0">
              <a:solidFill>
                <a:schemeClr val="bg2">
                  <a:lumMod val="1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pic>
        <p:nvPicPr>
          <p:cNvPr id="28" name="图形 27"/>
          <p:cNvPicPr>
            <a:picLocks noChangeAspect="1"/>
          </p:cNvPicPr>
          <p:nvPr/>
        </p:nvPicPr>
        <p:blipFill>
          <a:blip r:embed="rId1"/>
          <a:stretch>
            <a:fillRect/>
          </a:stretch>
        </p:blipFill>
        <p:spPr>
          <a:xfrm>
            <a:off x="3877420" y="2370304"/>
            <a:ext cx="2026372" cy="3943579"/>
          </a:xfrm>
          <a:prstGeom prst="rect">
            <a:avLst/>
          </a:prstGeom>
        </p:spPr>
      </p:pic>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664" y="2454021"/>
            <a:ext cx="2129199" cy="3776144"/>
          </a:xfrm>
          <a:prstGeom prst="rect">
            <a:avLst/>
          </a:prstGeom>
        </p:spPr>
      </p:pic>
      <p:sp>
        <p:nvSpPr>
          <p:cNvPr id="30" name="文本框 29"/>
          <p:cNvSpPr txBox="1"/>
          <p:nvPr/>
        </p:nvSpPr>
        <p:spPr>
          <a:xfrm>
            <a:off x="5086211" y="0"/>
            <a:ext cx="2019579" cy="578539"/>
          </a:xfrm>
          <a:prstGeom prst="rect">
            <a:avLst/>
          </a:prstGeom>
          <a:solidFill>
            <a:srgbClr val="2B6DFF"/>
          </a:solidFill>
        </p:spPr>
        <p:txBody>
          <a:bodyPr wrap="none" rtlCol="0">
            <a:noAutofit/>
            <a:scene3d>
              <a:camera prst="orthographicFront"/>
              <a:lightRig rig="threePt" dir="t"/>
            </a:scene3d>
            <a:sp3d contourW="12700"/>
          </a:bodyPr>
          <a:lstStyle/>
          <a:p>
            <a:pPr algn="dist"/>
            <a:r>
              <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疾病预防</a:t>
            </a:r>
            <a:endPar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 calcmode="lin" valueType="num">
                                      <p:cBhvr>
                                        <p:cTn id="16" dur="500" fill="hold"/>
                                        <p:tgtEl>
                                          <p:spTgt spid="72"/>
                                        </p:tgtEl>
                                        <p:attrNameLst>
                                          <p:attrName>ppt_w</p:attrName>
                                        </p:attrNameLst>
                                      </p:cBhvr>
                                      <p:tavLst>
                                        <p:tav tm="0">
                                          <p:val>
                                            <p:fltVal val="0"/>
                                          </p:val>
                                        </p:tav>
                                        <p:tav tm="100000">
                                          <p:val>
                                            <p:strVal val="#ppt_w"/>
                                          </p:val>
                                        </p:tav>
                                      </p:tavLst>
                                    </p:anim>
                                    <p:anim calcmode="lin" valueType="num">
                                      <p:cBhvr>
                                        <p:cTn id="17" dur="500" fill="hold"/>
                                        <p:tgtEl>
                                          <p:spTgt spid="72"/>
                                        </p:tgtEl>
                                        <p:attrNameLst>
                                          <p:attrName>ppt_h</p:attrName>
                                        </p:attrNameLst>
                                      </p:cBhvr>
                                      <p:tavLst>
                                        <p:tav tm="0">
                                          <p:val>
                                            <p:fltVal val="0"/>
                                          </p:val>
                                        </p:tav>
                                        <p:tav tm="100000">
                                          <p:val>
                                            <p:strVal val="#ppt_h"/>
                                          </p:val>
                                        </p:tav>
                                      </p:tavLst>
                                    </p:anim>
                                    <p:animEffect transition="in" filter="fade">
                                      <p:cBhvr>
                                        <p:cTn id="18" dur="500"/>
                                        <p:tgtEl>
                                          <p:spTgt spid="72"/>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85"/>
                                        </p:tgtEl>
                                        <p:attrNameLst>
                                          <p:attrName>style.visibility</p:attrName>
                                        </p:attrNameLst>
                                      </p:cBhvr>
                                      <p:to>
                                        <p:strVal val="visible"/>
                                      </p:to>
                                    </p:set>
                                    <p:anim calcmode="lin" valueType="num">
                                      <p:cBhvr>
                                        <p:cTn id="22" dur="500" fill="hold"/>
                                        <p:tgtEl>
                                          <p:spTgt spid="85"/>
                                        </p:tgtEl>
                                        <p:attrNameLst>
                                          <p:attrName>ppt_w</p:attrName>
                                        </p:attrNameLst>
                                      </p:cBhvr>
                                      <p:tavLst>
                                        <p:tav tm="0">
                                          <p:val>
                                            <p:fltVal val="0"/>
                                          </p:val>
                                        </p:tav>
                                        <p:tav tm="100000">
                                          <p:val>
                                            <p:strVal val="#ppt_w"/>
                                          </p:val>
                                        </p:tav>
                                      </p:tavLst>
                                    </p:anim>
                                    <p:anim calcmode="lin" valueType="num">
                                      <p:cBhvr>
                                        <p:cTn id="23" dur="500" fill="hold"/>
                                        <p:tgtEl>
                                          <p:spTgt spid="85"/>
                                        </p:tgtEl>
                                        <p:attrNameLst>
                                          <p:attrName>ppt_h</p:attrName>
                                        </p:attrNameLst>
                                      </p:cBhvr>
                                      <p:tavLst>
                                        <p:tav tm="0">
                                          <p:val>
                                            <p:fltVal val="0"/>
                                          </p:val>
                                        </p:tav>
                                        <p:tav tm="100000">
                                          <p:val>
                                            <p:strVal val="#ppt_h"/>
                                          </p:val>
                                        </p:tav>
                                      </p:tavLst>
                                    </p:anim>
                                    <p:animEffect transition="in" filter="fade">
                                      <p:cBhvr>
                                        <p:cTn id="24" dur="500"/>
                                        <p:tgtEl>
                                          <p:spTgt spid="8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p:cTn id="27" dur="500" fill="hold"/>
                                        <p:tgtEl>
                                          <p:spTgt spid="93"/>
                                        </p:tgtEl>
                                        <p:attrNameLst>
                                          <p:attrName>ppt_w</p:attrName>
                                        </p:attrNameLst>
                                      </p:cBhvr>
                                      <p:tavLst>
                                        <p:tav tm="0">
                                          <p:val>
                                            <p:fltVal val="0"/>
                                          </p:val>
                                        </p:tav>
                                        <p:tav tm="100000">
                                          <p:val>
                                            <p:strVal val="#ppt_w"/>
                                          </p:val>
                                        </p:tav>
                                      </p:tavLst>
                                    </p:anim>
                                    <p:anim calcmode="lin" valueType="num">
                                      <p:cBhvr>
                                        <p:cTn id="28" dur="500" fill="hold"/>
                                        <p:tgtEl>
                                          <p:spTgt spid="93"/>
                                        </p:tgtEl>
                                        <p:attrNameLst>
                                          <p:attrName>ppt_h</p:attrName>
                                        </p:attrNameLst>
                                      </p:cBhvr>
                                      <p:tavLst>
                                        <p:tav tm="0">
                                          <p:val>
                                            <p:fltVal val="0"/>
                                          </p:val>
                                        </p:tav>
                                        <p:tav tm="100000">
                                          <p:val>
                                            <p:strVal val="#ppt_h"/>
                                          </p:val>
                                        </p:tav>
                                      </p:tavLst>
                                    </p:anim>
                                    <p:animEffect transition="in" filter="fade">
                                      <p:cBhvr>
                                        <p:cTn id="29" dur="500"/>
                                        <p:tgtEl>
                                          <p:spTgt spid="93"/>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 calcmode="lin" valueType="num">
                                      <p:cBhvr>
                                        <p:cTn id="33" dur="500" fill="hold"/>
                                        <p:tgtEl>
                                          <p:spTgt spid="76"/>
                                        </p:tgtEl>
                                        <p:attrNameLst>
                                          <p:attrName>ppt_w</p:attrName>
                                        </p:attrNameLst>
                                      </p:cBhvr>
                                      <p:tavLst>
                                        <p:tav tm="0">
                                          <p:val>
                                            <p:fltVal val="0"/>
                                          </p:val>
                                        </p:tav>
                                        <p:tav tm="100000">
                                          <p:val>
                                            <p:strVal val="#ppt_w"/>
                                          </p:val>
                                        </p:tav>
                                      </p:tavLst>
                                    </p:anim>
                                    <p:anim calcmode="lin" valueType="num">
                                      <p:cBhvr>
                                        <p:cTn id="34" dur="500" fill="hold"/>
                                        <p:tgtEl>
                                          <p:spTgt spid="76"/>
                                        </p:tgtEl>
                                        <p:attrNameLst>
                                          <p:attrName>ppt_h</p:attrName>
                                        </p:attrNameLst>
                                      </p:cBhvr>
                                      <p:tavLst>
                                        <p:tav tm="0">
                                          <p:val>
                                            <p:fltVal val="0"/>
                                          </p:val>
                                        </p:tav>
                                        <p:tav tm="100000">
                                          <p:val>
                                            <p:strVal val="#ppt_h"/>
                                          </p:val>
                                        </p:tav>
                                      </p:tavLst>
                                    </p:anim>
                                    <p:animEffect transition="in" filter="fade">
                                      <p:cBhvr>
                                        <p:cTn id="35" dur="500"/>
                                        <p:tgtEl>
                                          <p:spTgt spid="7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4"/>
                                        </p:tgtEl>
                                        <p:attrNameLst>
                                          <p:attrName>style.visibility</p:attrName>
                                        </p:attrNameLst>
                                      </p:cBhvr>
                                      <p:to>
                                        <p:strVal val="visible"/>
                                      </p:to>
                                    </p:set>
                                    <p:anim calcmode="lin" valueType="num">
                                      <p:cBhvr>
                                        <p:cTn id="38" dur="500" fill="hold"/>
                                        <p:tgtEl>
                                          <p:spTgt spid="94"/>
                                        </p:tgtEl>
                                        <p:attrNameLst>
                                          <p:attrName>ppt_w</p:attrName>
                                        </p:attrNameLst>
                                      </p:cBhvr>
                                      <p:tavLst>
                                        <p:tav tm="0">
                                          <p:val>
                                            <p:fltVal val="0"/>
                                          </p:val>
                                        </p:tav>
                                        <p:tav tm="100000">
                                          <p:val>
                                            <p:strVal val="#ppt_w"/>
                                          </p:val>
                                        </p:tav>
                                      </p:tavLst>
                                    </p:anim>
                                    <p:anim calcmode="lin" valueType="num">
                                      <p:cBhvr>
                                        <p:cTn id="39" dur="500" fill="hold"/>
                                        <p:tgtEl>
                                          <p:spTgt spid="94"/>
                                        </p:tgtEl>
                                        <p:attrNameLst>
                                          <p:attrName>ppt_h</p:attrName>
                                        </p:attrNameLst>
                                      </p:cBhvr>
                                      <p:tavLst>
                                        <p:tav tm="0">
                                          <p:val>
                                            <p:fltVal val="0"/>
                                          </p:val>
                                        </p:tav>
                                        <p:tav tm="100000">
                                          <p:val>
                                            <p:strVal val="#ppt_h"/>
                                          </p:val>
                                        </p:tav>
                                      </p:tavLst>
                                    </p:anim>
                                    <p:animEffect transition="in" filter="fade">
                                      <p:cBhvr>
                                        <p:cTn id="40" dur="500"/>
                                        <p:tgtEl>
                                          <p:spTgt spid="94"/>
                                        </p:tgtEl>
                                      </p:cBhvr>
                                    </p:animEffect>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p:cTn id="49" dur="500" fill="hold"/>
                                        <p:tgtEl>
                                          <p:spTgt spid="95"/>
                                        </p:tgtEl>
                                        <p:attrNameLst>
                                          <p:attrName>ppt_w</p:attrName>
                                        </p:attrNameLst>
                                      </p:cBhvr>
                                      <p:tavLst>
                                        <p:tav tm="0">
                                          <p:val>
                                            <p:fltVal val="0"/>
                                          </p:val>
                                        </p:tav>
                                        <p:tav tm="100000">
                                          <p:val>
                                            <p:strVal val="#ppt_w"/>
                                          </p:val>
                                        </p:tav>
                                      </p:tavLst>
                                    </p:anim>
                                    <p:anim calcmode="lin" valueType="num">
                                      <p:cBhvr>
                                        <p:cTn id="50" dur="500" fill="hold"/>
                                        <p:tgtEl>
                                          <p:spTgt spid="95"/>
                                        </p:tgtEl>
                                        <p:attrNameLst>
                                          <p:attrName>ppt_h</p:attrName>
                                        </p:attrNameLst>
                                      </p:cBhvr>
                                      <p:tavLst>
                                        <p:tav tm="0">
                                          <p:val>
                                            <p:fltVal val="0"/>
                                          </p:val>
                                        </p:tav>
                                        <p:tav tm="100000">
                                          <p:val>
                                            <p:strVal val="#ppt_h"/>
                                          </p:val>
                                        </p:tav>
                                      </p:tavLst>
                                    </p:anim>
                                    <p:animEffect transition="in" filter="fade">
                                      <p:cBhvr>
                                        <p:cTn id="51" dur="500"/>
                                        <p:tgtEl>
                                          <p:spTgt spid="95"/>
                                        </p:tgtEl>
                                      </p:cBhvr>
                                    </p:animEffect>
                                  </p:childTnLst>
                                </p:cTn>
                              </p:par>
                            </p:childTnLst>
                          </p:cTn>
                        </p:par>
                        <p:par>
                          <p:cTn id="52" fill="hold">
                            <p:stCondLst>
                              <p:cond delay="2500"/>
                            </p:stCondLst>
                            <p:childTnLst>
                              <p:par>
                                <p:cTn id="53" presetID="14" presetClass="entr" presetSubtype="1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randombar(horizontal)">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93" grpId="0"/>
      <p:bldP spid="94" grpId="0"/>
      <p:bldP spid="95"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ock Arc 45"/>
          <p:cNvSpPr/>
          <p:nvPr/>
        </p:nvSpPr>
        <p:spPr>
          <a:xfrm rot="2700000">
            <a:off x="1778154" y="2256567"/>
            <a:ext cx="2072074" cy="2072074"/>
          </a:xfrm>
          <a:prstGeom prst="blockArc">
            <a:avLst>
              <a:gd name="adj1" fmla="val 19782491"/>
              <a:gd name="adj2" fmla="val 13507335"/>
              <a:gd name="adj3" fmla="val 6530"/>
            </a:avLst>
          </a:prstGeom>
          <a:solidFill>
            <a:schemeClr val="accent1"/>
          </a:solid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rgbClr val="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34" name="Group 53"/>
          <p:cNvGrpSpPr/>
          <p:nvPr/>
        </p:nvGrpSpPr>
        <p:grpSpPr>
          <a:xfrm rot="21351568">
            <a:off x="875118" y="4555375"/>
            <a:ext cx="1422720" cy="814863"/>
            <a:chOff x="2355915" y="3857572"/>
            <a:chExt cx="1347923" cy="772022"/>
          </a:xfrm>
        </p:grpSpPr>
        <p:sp>
          <p:nvSpPr>
            <p:cNvPr id="36" name="Rectangle 30"/>
            <p:cNvSpPr/>
            <p:nvPr/>
          </p:nvSpPr>
          <p:spPr>
            <a:xfrm rot="2700000">
              <a:off x="3093973" y="3472415"/>
              <a:ext cx="224707" cy="995022"/>
            </a:xfrm>
            <a:prstGeom prst="rect">
              <a:avLst/>
            </a:prstGeom>
            <a:solidFill>
              <a:schemeClr val="bg1">
                <a:lumMod val="85000"/>
              </a:schemeClr>
            </a:solid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rgbClr val="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7" name="Rounded Rectangle 31"/>
            <p:cNvSpPr/>
            <p:nvPr/>
          </p:nvSpPr>
          <p:spPr>
            <a:xfrm rot="2700000">
              <a:off x="2538069" y="4020237"/>
              <a:ext cx="427203" cy="791512"/>
            </a:xfrm>
            <a:prstGeom prst="roundRect">
              <a:avLst/>
            </a:prstGeom>
            <a:solidFill>
              <a:srgbClr val="2B6DFF"/>
            </a:solid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rgbClr val="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sp>
        <p:nvSpPr>
          <p:cNvPr id="35" name="Block Arc 29"/>
          <p:cNvSpPr/>
          <p:nvPr/>
        </p:nvSpPr>
        <p:spPr>
          <a:xfrm rot="2700000">
            <a:off x="1494439" y="1902753"/>
            <a:ext cx="2715361" cy="2715360"/>
          </a:xfrm>
          <a:prstGeom prst="blockArc">
            <a:avLst>
              <a:gd name="adj1" fmla="val 21433357"/>
              <a:gd name="adj2" fmla="val 13378235"/>
              <a:gd name="adj3" fmla="val 4744"/>
            </a:avLst>
          </a:prstGeom>
          <a:solidFill>
            <a:srgbClr val="2B6DFF"/>
          </a:solid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rgbClr val="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2" name="Block Arc 48"/>
          <p:cNvSpPr/>
          <p:nvPr/>
        </p:nvSpPr>
        <p:spPr>
          <a:xfrm rot="2700000">
            <a:off x="2062512" y="2540925"/>
            <a:ext cx="1503360" cy="1503358"/>
          </a:xfrm>
          <a:prstGeom prst="blockArc">
            <a:avLst>
              <a:gd name="adj1" fmla="val 17805926"/>
              <a:gd name="adj2" fmla="val 13444767"/>
              <a:gd name="adj3" fmla="val 7487"/>
            </a:avLst>
          </a:prstGeom>
          <a:solidFill>
            <a:srgbClr val="2B6DFF"/>
          </a:solid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rgbClr val="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3" name="Oval 51"/>
          <p:cNvSpPr/>
          <p:nvPr/>
        </p:nvSpPr>
        <p:spPr>
          <a:xfrm rot="2700000">
            <a:off x="2289995" y="2768409"/>
            <a:ext cx="1048391" cy="1048389"/>
          </a:xfrm>
          <a:prstGeom prst="ellipse">
            <a:avLst/>
          </a:prstGeom>
          <a:solidFill>
            <a:schemeClr val="accent1"/>
          </a:solid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rgbClr val="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cxnSp>
        <p:nvCxnSpPr>
          <p:cNvPr id="32" name="Straight Connector 59"/>
          <p:cNvCxnSpPr/>
          <p:nvPr/>
        </p:nvCxnSpPr>
        <p:spPr>
          <a:xfrm flipH="1" flipV="1">
            <a:off x="5437023" y="1978250"/>
            <a:ext cx="305592" cy="276888"/>
          </a:xfrm>
          <a:prstGeom prst="line">
            <a:avLst/>
          </a:prstGeom>
          <a:noFill/>
          <a:ln w="12700" cap="rnd" cmpd="sng" algn="ctr">
            <a:solidFill>
              <a:schemeClr val="tx2"/>
            </a:solidFill>
            <a:prstDash val="solid"/>
            <a:miter lim="800000"/>
            <a:headEnd type="oval"/>
            <a:tailEnd type="oval"/>
          </a:ln>
          <a:effectLst/>
        </p:spPr>
      </p:cxnSp>
      <p:cxnSp>
        <p:nvCxnSpPr>
          <p:cNvPr id="33" name="Straight Connector 60"/>
          <p:cNvCxnSpPr/>
          <p:nvPr/>
        </p:nvCxnSpPr>
        <p:spPr>
          <a:xfrm rot="10800000">
            <a:off x="2863461" y="1976767"/>
            <a:ext cx="2573562" cy="2030"/>
          </a:xfrm>
          <a:prstGeom prst="line">
            <a:avLst/>
          </a:prstGeom>
          <a:noFill/>
          <a:ln w="12700" cap="rnd" cmpd="sng" algn="ctr">
            <a:solidFill>
              <a:schemeClr val="tx2"/>
            </a:solidFill>
            <a:prstDash val="solid"/>
            <a:miter lim="800000"/>
            <a:headEnd type="oval"/>
            <a:tailEnd type="oval"/>
          </a:ln>
          <a:effectLst/>
        </p:spPr>
      </p:cxnSp>
      <p:cxnSp>
        <p:nvCxnSpPr>
          <p:cNvPr id="30" name="Straight Connector 67"/>
          <p:cNvCxnSpPr/>
          <p:nvPr/>
        </p:nvCxnSpPr>
        <p:spPr>
          <a:xfrm flipH="1" flipV="1">
            <a:off x="4963343" y="2331214"/>
            <a:ext cx="305592" cy="276888"/>
          </a:xfrm>
          <a:prstGeom prst="line">
            <a:avLst/>
          </a:prstGeom>
          <a:noFill/>
          <a:ln w="12700" cap="rnd" cmpd="sng" algn="ctr">
            <a:solidFill>
              <a:schemeClr val="accent1"/>
            </a:solidFill>
            <a:prstDash val="solid"/>
            <a:miter lim="800000"/>
            <a:headEnd type="oval"/>
            <a:tailEnd type="oval"/>
          </a:ln>
          <a:effectLst/>
        </p:spPr>
      </p:cxnSp>
      <p:cxnSp>
        <p:nvCxnSpPr>
          <p:cNvPr id="31" name="Straight Connector 70"/>
          <p:cNvCxnSpPr/>
          <p:nvPr/>
        </p:nvCxnSpPr>
        <p:spPr>
          <a:xfrm rot="10800000">
            <a:off x="2863464" y="2329731"/>
            <a:ext cx="2099879" cy="2030"/>
          </a:xfrm>
          <a:prstGeom prst="line">
            <a:avLst/>
          </a:prstGeom>
          <a:noFill/>
          <a:ln w="12700" cap="rnd" cmpd="sng" algn="ctr">
            <a:solidFill>
              <a:schemeClr val="accent1"/>
            </a:solidFill>
            <a:prstDash val="solid"/>
            <a:miter lim="800000"/>
            <a:headEnd type="oval"/>
            <a:tailEnd type="oval"/>
          </a:ln>
          <a:effectLst/>
        </p:spPr>
      </p:cxnSp>
      <p:cxnSp>
        <p:nvCxnSpPr>
          <p:cNvPr id="28" name="Straight Connector 81"/>
          <p:cNvCxnSpPr/>
          <p:nvPr/>
        </p:nvCxnSpPr>
        <p:spPr>
          <a:xfrm flipH="1" flipV="1">
            <a:off x="4560341" y="2601330"/>
            <a:ext cx="305592" cy="276888"/>
          </a:xfrm>
          <a:prstGeom prst="line">
            <a:avLst/>
          </a:prstGeom>
          <a:noFill/>
          <a:ln w="12700" cap="rnd" cmpd="sng" algn="ctr">
            <a:solidFill>
              <a:schemeClr val="tx2"/>
            </a:solidFill>
            <a:prstDash val="solid"/>
            <a:miter lim="800000"/>
            <a:headEnd type="oval"/>
            <a:tailEnd type="oval"/>
          </a:ln>
          <a:effectLst/>
        </p:spPr>
      </p:cxnSp>
      <p:cxnSp>
        <p:nvCxnSpPr>
          <p:cNvPr id="29" name="Straight Connector 82"/>
          <p:cNvCxnSpPr/>
          <p:nvPr/>
        </p:nvCxnSpPr>
        <p:spPr>
          <a:xfrm rot="10800000" flipV="1">
            <a:off x="2863464" y="2599844"/>
            <a:ext cx="1694770" cy="1486"/>
          </a:xfrm>
          <a:prstGeom prst="line">
            <a:avLst/>
          </a:prstGeom>
          <a:noFill/>
          <a:ln w="12700" cap="rnd" cmpd="sng" algn="ctr">
            <a:solidFill>
              <a:schemeClr val="tx2"/>
            </a:solidFill>
            <a:prstDash val="solid"/>
            <a:miter lim="800000"/>
            <a:headEnd type="oval"/>
            <a:tailEnd type="oval"/>
          </a:ln>
          <a:effectLst/>
        </p:spPr>
      </p:cxnSp>
      <p:cxnSp>
        <p:nvCxnSpPr>
          <p:cNvPr id="26" name="Straight Connector 87"/>
          <p:cNvCxnSpPr/>
          <p:nvPr/>
        </p:nvCxnSpPr>
        <p:spPr>
          <a:xfrm flipH="1" flipV="1">
            <a:off x="4086658" y="2916972"/>
            <a:ext cx="305592" cy="276888"/>
          </a:xfrm>
          <a:prstGeom prst="line">
            <a:avLst/>
          </a:prstGeom>
          <a:noFill/>
          <a:ln w="12700" cap="rnd" cmpd="sng" algn="ctr">
            <a:solidFill>
              <a:schemeClr val="accent1"/>
            </a:solidFill>
            <a:prstDash val="solid"/>
            <a:miter lim="800000"/>
            <a:headEnd type="oval"/>
            <a:tailEnd type="oval"/>
          </a:ln>
          <a:effectLst/>
        </p:spPr>
      </p:cxnSp>
      <p:cxnSp>
        <p:nvCxnSpPr>
          <p:cNvPr id="27" name="Straight Connector 88"/>
          <p:cNvCxnSpPr/>
          <p:nvPr/>
        </p:nvCxnSpPr>
        <p:spPr>
          <a:xfrm rot="10800000">
            <a:off x="3223879" y="2916975"/>
            <a:ext cx="862779" cy="2030"/>
          </a:xfrm>
          <a:prstGeom prst="line">
            <a:avLst/>
          </a:prstGeom>
          <a:noFill/>
          <a:ln w="12700" cap="rnd" cmpd="sng" algn="ctr">
            <a:solidFill>
              <a:schemeClr val="accent1"/>
            </a:solidFill>
            <a:prstDash val="solid"/>
            <a:miter lim="800000"/>
            <a:headEnd type="oval"/>
            <a:tailEnd type="oval"/>
          </a:ln>
          <a:effectLst/>
        </p:spPr>
      </p:cxnSp>
      <p:sp>
        <p:nvSpPr>
          <p:cNvPr id="18" name="Text Placeholder 3"/>
          <p:cNvSpPr txBox="1"/>
          <p:nvPr/>
        </p:nvSpPr>
        <p:spPr>
          <a:xfrm>
            <a:off x="5634763" y="2422969"/>
            <a:ext cx="318998" cy="212366"/>
          </a:xfrm>
          <a:prstGeom prst="rect">
            <a:avLst/>
          </a:prstGeom>
        </p:spPr>
        <p:txBody>
          <a:bodyPr wrap="none" lIns="0" tIns="0" rIns="0" bIns="0" anchor="b">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1285240" eaLnBrk="1" fontAlgn="auto" latinLnBrk="0" hangingPunct="1">
              <a:lnSpc>
                <a:spcPct val="120000"/>
              </a:lnSpc>
              <a:spcBef>
                <a:spcPct val="20000"/>
              </a:spcBef>
              <a:spcAft>
                <a:spcPts val="0"/>
              </a:spcAft>
              <a:buClrTx/>
              <a:buSzTx/>
              <a:buFontTx/>
              <a:buNone/>
              <a:defRPr/>
            </a:pPr>
            <a:r>
              <a:rPr kumimoji="0" lang="en-US" sz="1200" b="0" i="0" u="none" strike="noStrike" kern="0" cap="none" spc="0" normalizeH="0" baseline="0" noProof="0" dirty="0">
                <a:ln>
                  <a:noFill/>
                </a:ln>
                <a:solidFill>
                  <a:schemeClr val="tx2"/>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70%</a:t>
            </a:r>
            <a:endParaRPr kumimoji="0" lang="en-US" sz="1200" b="0" i="0" u="none" strike="noStrike" kern="0" cap="none" spc="0" normalizeH="0" baseline="0" noProof="0" dirty="0">
              <a:ln>
                <a:noFill/>
              </a:ln>
              <a:solidFill>
                <a:schemeClr val="tx2"/>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9" name="Text Placeholder 3"/>
          <p:cNvSpPr txBox="1"/>
          <p:nvPr/>
        </p:nvSpPr>
        <p:spPr>
          <a:xfrm>
            <a:off x="5175321" y="2773933"/>
            <a:ext cx="317396" cy="212366"/>
          </a:xfrm>
          <a:prstGeom prst="rect">
            <a:avLst/>
          </a:prstGeom>
        </p:spPr>
        <p:txBody>
          <a:bodyPr wrap="none" lIns="0" tIns="0" rIns="0" bIns="0" anchor="b">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1285240" eaLnBrk="1" fontAlgn="auto" latinLnBrk="0" hangingPunct="1">
              <a:lnSpc>
                <a:spcPct val="120000"/>
              </a:lnSpc>
              <a:spcBef>
                <a:spcPct val="20000"/>
              </a:spcBef>
              <a:spcAft>
                <a:spcPts val="0"/>
              </a:spcAft>
              <a:buClrTx/>
              <a:buSzTx/>
              <a:buFontTx/>
              <a:buNone/>
              <a:defRPr/>
            </a:pPr>
            <a:r>
              <a:rPr kumimoji="0" lang="en-US" sz="1200" b="0" i="0" u="none" strike="noStrike" kern="0" cap="none" spc="0" normalizeH="0" baseline="0" noProof="0" dirty="0">
                <a:ln>
                  <a:noFill/>
                </a:ln>
                <a:solidFill>
                  <a:schemeClr val="accent1"/>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65%</a:t>
            </a:r>
            <a:endParaRPr kumimoji="0" lang="en-US" sz="1200" b="0" i="0" u="none" strike="noStrike" kern="0" cap="none" spc="0" normalizeH="0" baseline="0" noProof="0" dirty="0">
              <a:ln>
                <a:noFill/>
              </a:ln>
              <a:solidFill>
                <a:schemeClr val="accent1"/>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0" name="Text Placeholder 3"/>
          <p:cNvSpPr txBox="1"/>
          <p:nvPr/>
        </p:nvSpPr>
        <p:spPr>
          <a:xfrm>
            <a:off x="4678088" y="3050821"/>
            <a:ext cx="315792" cy="212366"/>
          </a:xfrm>
          <a:prstGeom prst="rect">
            <a:avLst/>
          </a:prstGeom>
        </p:spPr>
        <p:txBody>
          <a:bodyPr wrap="none" lIns="0" tIns="0" rIns="0" bIns="0" anchor="b">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1285240" eaLnBrk="1" fontAlgn="auto" latinLnBrk="0" hangingPunct="1">
              <a:lnSpc>
                <a:spcPct val="120000"/>
              </a:lnSpc>
              <a:spcBef>
                <a:spcPct val="20000"/>
              </a:spcBef>
              <a:spcAft>
                <a:spcPts val="0"/>
              </a:spcAft>
              <a:buClrTx/>
              <a:buSzTx/>
              <a:buFontTx/>
              <a:buNone/>
              <a:defRPr/>
            </a:pPr>
            <a:r>
              <a:rPr kumimoji="0" lang="en-US" sz="1200" b="0" i="0" u="none" strike="noStrike" kern="0" cap="none" spc="0" normalizeH="0" baseline="0" noProof="0" dirty="0">
                <a:ln>
                  <a:noFill/>
                </a:ln>
                <a:solidFill>
                  <a:schemeClr val="tx2"/>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75%</a:t>
            </a:r>
            <a:endParaRPr kumimoji="0" lang="en-US" sz="1200" b="0" i="0" u="none" strike="noStrike" kern="0" cap="none" spc="0" normalizeH="0" baseline="0" noProof="0" dirty="0">
              <a:ln>
                <a:noFill/>
              </a:ln>
              <a:solidFill>
                <a:schemeClr val="tx2"/>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1" name="Text Placeholder 3"/>
          <p:cNvSpPr txBox="1"/>
          <p:nvPr/>
        </p:nvSpPr>
        <p:spPr>
          <a:xfrm>
            <a:off x="4223681" y="3395559"/>
            <a:ext cx="378310" cy="212366"/>
          </a:xfrm>
          <a:prstGeom prst="rect">
            <a:avLst/>
          </a:prstGeom>
        </p:spPr>
        <p:txBody>
          <a:bodyPr wrap="none" lIns="0" tIns="0" rIns="0" bIns="0" anchor="b">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1285240" eaLnBrk="1" fontAlgn="auto" latinLnBrk="0" hangingPunct="1">
              <a:lnSpc>
                <a:spcPct val="120000"/>
              </a:lnSpc>
              <a:spcBef>
                <a:spcPct val="20000"/>
              </a:spcBef>
              <a:spcAft>
                <a:spcPts val="0"/>
              </a:spcAft>
              <a:buClrTx/>
              <a:buSzTx/>
              <a:buFontTx/>
              <a:buNone/>
              <a:defRPr/>
            </a:pPr>
            <a:r>
              <a:rPr kumimoji="0" lang="en-US" sz="1200" b="0" i="0" u="none" strike="noStrike" kern="0" cap="none" spc="0" normalizeH="0" baseline="0" noProof="0" dirty="0">
                <a:ln>
                  <a:noFill/>
                </a:ln>
                <a:solidFill>
                  <a:schemeClr val="accent1"/>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100%</a:t>
            </a:r>
            <a:endParaRPr kumimoji="0" lang="en-US" sz="1200" b="0" i="0" u="none" strike="noStrike" kern="0" cap="none" spc="0" normalizeH="0" baseline="0" noProof="0" dirty="0">
              <a:ln>
                <a:noFill/>
              </a:ln>
              <a:solidFill>
                <a:schemeClr val="accent1"/>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 name="文本框 5"/>
          <p:cNvSpPr txBox="1"/>
          <p:nvPr/>
        </p:nvSpPr>
        <p:spPr>
          <a:xfrm>
            <a:off x="6760712" y="1653527"/>
            <a:ext cx="4568337" cy="800219"/>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因此，在流脑高发期，若出现类似上呼吸道感染的症状，或者突发高热、身上有出血点、头痛</a:t>
            </a:r>
            <a:endPar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2" name="文本框 21"/>
          <p:cNvSpPr txBox="1"/>
          <p:nvPr/>
        </p:nvSpPr>
        <p:spPr>
          <a:xfrm>
            <a:off x="6760712" y="2674928"/>
            <a:ext cx="4568337" cy="800219"/>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及时和适当的治疗效果不满意，恢复期出现抽搐，喷射性呕吐，特别伴有定位体征</a:t>
            </a:r>
            <a:endPar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5" name="文本框 24"/>
          <p:cNvSpPr txBox="1"/>
          <p:nvPr/>
        </p:nvSpPr>
        <p:spPr>
          <a:xfrm>
            <a:off x="6760712" y="3696329"/>
            <a:ext cx="4568337" cy="800219"/>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暴发型起病急骤，常在</a:t>
            </a:r>
            <a:r>
              <a:rPr lang="en-US" altLang="zh-CN"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24</a:t>
            </a:r>
            <a:r>
              <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小时内出现严重休克和呼吸衰竭，危及生命</a:t>
            </a:r>
            <a:endPar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2" name="文本框 41"/>
          <p:cNvSpPr txBox="1"/>
          <p:nvPr/>
        </p:nvSpPr>
        <p:spPr>
          <a:xfrm>
            <a:off x="6760712" y="4717729"/>
            <a:ext cx="4568337" cy="1169551"/>
          </a:xfrm>
          <a:prstGeom prst="rect">
            <a:avLst/>
          </a:prstGeom>
          <a:noFill/>
        </p:spPr>
        <p:txBody>
          <a:bodyPr wrap="square" rtlCol="0">
            <a:spAutoFit/>
          </a:bodyPr>
          <a:lstStyle/>
          <a:p>
            <a:pPr>
              <a:lnSpc>
                <a:spcPct val="150000"/>
              </a:lnSpc>
            </a:pPr>
            <a:r>
              <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习惯把门窗关得很严，室内外的空气很难交换，空气相对静止的室内，带有病菌、病毒的飞沫在空气中飘浮</a:t>
            </a:r>
            <a:endPar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6" name="矩形 85"/>
          <p:cNvSpPr/>
          <p:nvPr/>
        </p:nvSpPr>
        <p:spPr>
          <a:xfrm>
            <a:off x="6247107" y="1721436"/>
            <a:ext cx="611369" cy="38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accent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a.</a:t>
            </a:r>
            <a:endParaRPr lang="zh-CN" altLang="en-US" sz="2400" dirty="0">
              <a:solidFill>
                <a:schemeClr val="accent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7" name="矩形 86"/>
          <p:cNvSpPr/>
          <p:nvPr/>
        </p:nvSpPr>
        <p:spPr>
          <a:xfrm>
            <a:off x="6247107" y="2734808"/>
            <a:ext cx="611369" cy="38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2"/>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b.</a:t>
            </a:r>
            <a:endParaRPr lang="zh-CN" altLang="en-US" sz="2400" dirty="0">
              <a:solidFill>
                <a:schemeClr val="tx2"/>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8" name="矩形 87"/>
          <p:cNvSpPr/>
          <p:nvPr/>
        </p:nvSpPr>
        <p:spPr>
          <a:xfrm>
            <a:off x="6247107" y="3741033"/>
            <a:ext cx="611369" cy="38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accent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c.</a:t>
            </a:r>
            <a:endParaRPr lang="zh-CN" altLang="en-US" sz="2400" dirty="0">
              <a:solidFill>
                <a:schemeClr val="accent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9" name="矩形 88"/>
          <p:cNvSpPr/>
          <p:nvPr/>
        </p:nvSpPr>
        <p:spPr>
          <a:xfrm>
            <a:off x="6247107" y="4762434"/>
            <a:ext cx="611369" cy="38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2"/>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d.</a:t>
            </a:r>
            <a:endParaRPr lang="zh-CN" altLang="en-US" sz="2400" dirty="0">
              <a:solidFill>
                <a:schemeClr val="tx2"/>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8" name="文本框 37"/>
          <p:cNvSpPr txBox="1"/>
          <p:nvPr/>
        </p:nvSpPr>
        <p:spPr>
          <a:xfrm>
            <a:off x="5086211" y="0"/>
            <a:ext cx="2019579" cy="578539"/>
          </a:xfrm>
          <a:prstGeom prst="rect">
            <a:avLst/>
          </a:prstGeom>
          <a:solidFill>
            <a:srgbClr val="2B6DFF"/>
          </a:solidFill>
        </p:spPr>
        <p:txBody>
          <a:bodyPr wrap="none" rtlCol="0">
            <a:noAutofit/>
            <a:scene3d>
              <a:camera prst="orthographicFront"/>
              <a:lightRig rig="threePt" dir="t"/>
            </a:scene3d>
            <a:sp3d contourW="12700"/>
          </a:bodyPr>
          <a:lstStyle/>
          <a:p>
            <a:pPr algn="dist"/>
            <a:r>
              <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疾病预防</a:t>
            </a:r>
            <a:endPar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ppt_x"/>
                                          </p:val>
                                        </p:tav>
                                        <p:tav tm="100000">
                                          <p:val>
                                            <p:strVal val="#ppt_x"/>
                                          </p:val>
                                        </p:tav>
                                      </p:tavLst>
                                    </p:anim>
                                    <p:anim calcmode="lin" valueType="num">
                                      <p:cBhvr additive="base">
                                        <p:cTn id="83" dur="500" fill="hold"/>
                                        <p:tgtEl>
                                          <p:spTgt spid="20"/>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86"/>
                                        </p:tgtEl>
                                        <p:attrNameLst>
                                          <p:attrName>style.visibility</p:attrName>
                                        </p:attrNameLst>
                                      </p:cBhvr>
                                      <p:to>
                                        <p:strVal val="visible"/>
                                      </p:to>
                                    </p:set>
                                    <p:anim calcmode="lin" valueType="num">
                                      <p:cBhvr additive="base">
                                        <p:cTn id="92" dur="500" fill="hold"/>
                                        <p:tgtEl>
                                          <p:spTgt spid="86"/>
                                        </p:tgtEl>
                                        <p:attrNameLst>
                                          <p:attrName>ppt_x</p:attrName>
                                        </p:attrNameLst>
                                      </p:cBhvr>
                                      <p:tavLst>
                                        <p:tav tm="0">
                                          <p:val>
                                            <p:strVal val="#ppt_x"/>
                                          </p:val>
                                        </p:tav>
                                        <p:tav tm="100000">
                                          <p:val>
                                            <p:strVal val="#ppt_x"/>
                                          </p:val>
                                        </p:tav>
                                      </p:tavLst>
                                    </p:anim>
                                    <p:anim calcmode="lin" valueType="num">
                                      <p:cBhvr additive="base">
                                        <p:cTn id="93" dur="500" fill="hold"/>
                                        <p:tgtEl>
                                          <p:spTgt spid="86"/>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 calcmode="lin" valueType="num">
                                      <p:cBhvr additive="base">
                                        <p:cTn id="97" dur="500" fill="hold"/>
                                        <p:tgtEl>
                                          <p:spTgt spid="87"/>
                                        </p:tgtEl>
                                        <p:attrNameLst>
                                          <p:attrName>ppt_x</p:attrName>
                                        </p:attrNameLst>
                                      </p:cBhvr>
                                      <p:tavLst>
                                        <p:tav tm="0">
                                          <p:val>
                                            <p:strVal val="#ppt_x"/>
                                          </p:val>
                                        </p:tav>
                                        <p:tav tm="100000">
                                          <p:val>
                                            <p:strVal val="#ppt_x"/>
                                          </p:val>
                                        </p:tav>
                                      </p:tavLst>
                                    </p:anim>
                                    <p:anim calcmode="lin" valueType="num">
                                      <p:cBhvr additive="base">
                                        <p:cTn id="98" dur="500" fill="hold"/>
                                        <p:tgtEl>
                                          <p:spTgt spid="87"/>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500" fill="hold"/>
                                        <p:tgtEl>
                                          <p:spTgt spid="88"/>
                                        </p:tgtEl>
                                        <p:attrNameLst>
                                          <p:attrName>ppt_x</p:attrName>
                                        </p:attrNameLst>
                                      </p:cBhvr>
                                      <p:tavLst>
                                        <p:tav tm="0">
                                          <p:val>
                                            <p:strVal val="#ppt_x"/>
                                          </p:val>
                                        </p:tav>
                                        <p:tav tm="100000">
                                          <p:val>
                                            <p:strVal val="#ppt_x"/>
                                          </p:val>
                                        </p:tav>
                                      </p:tavLst>
                                    </p:anim>
                                    <p:anim calcmode="lin" valueType="num">
                                      <p:cBhvr additive="base">
                                        <p:cTn id="103" dur="500" fill="hold"/>
                                        <p:tgtEl>
                                          <p:spTgt spid="88"/>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89"/>
                                        </p:tgtEl>
                                        <p:attrNameLst>
                                          <p:attrName>style.visibility</p:attrName>
                                        </p:attrNameLst>
                                      </p:cBhvr>
                                      <p:to>
                                        <p:strVal val="visible"/>
                                      </p:to>
                                    </p:set>
                                    <p:anim calcmode="lin" valueType="num">
                                      <p:cBhvr additive="base">
                                        <p:cTn id="107" dur="500" fill="hold"/>
                                        <p:tgtEl>
                                          <p:spTgt spid="89"/>
                                        </p:tgtEl>
                                        <p:attrNameLst>
                                          <p:attrName>ppt_x</p:attrName>
                                        </p:attrNameLst>
                                      </p:cBhvr>
                                      <p:tavLst>
                                        <p:tav tm="0">
                                          <p:val>
                                            <p:strVal val="#ppt_x"/>
                                          </p:val>
                                        </p:tav>
                                        <p:tav tm="100000">
                                          <p:val>
                                            <p:strVal val="#ppt_x"/>
                                          </p:val>
                                        </p:tav>
                                      </p:tavLst>
                                    </p:anim>
                                    <p:anim calcmode="lin" valueType="num">
                                      <p:cBhvr additive="base">
                                        <p:cTn id="108" dur="500" fill="hold"/>
                                        <p:tgtEl>
                                          <p:spTgt spid="89"/>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14" presetClass="entr" presetSubtype="10" fill="hold" grpId="0" nodeType="after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randombar(horizontal)">
                                      <p:cBhvr>
                                        <p:cTn id="1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5" grpId="0" animBg="1"/>
      <p:bldP spid="12" grpId="0" animBg="1"/>
      <p:bldP spid="13" grpId="0" animBg="1"/>
      <p:bldP spid="18" grpId="0"/>
      <p:bldP spid="19" grpId="0"/>
      <p:bldP spid="20" grpId="0"/>
      <p:bldP spid="21" grpId="0"/>
      <p:bldP spid="86" grpId="0"/>
      <p:bldP spid="87" grpId="0"/>
      <p:bldP spid="88" grpId="0"/>
      <p:bldP spid="89" grpId="0"/>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44455" t="3057" r="5831" b="47239"/>
          <a:stretch>
            <a:fillRect/>
          </a:stretch>
        </p:blipFill>
        <p:spPr>
          <a:xfrm>
            <a:off x="0" y="0"/>
            <a:ext cx="12192000" cy="685800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039" y="1586299"/>
            <a:ext cx="2972477" cy="5271701"/>
          </a:xfrm>
          <a:prstGeom prst="rect">
            <a:avLst/>
          </a:prstGeom>
        </p:spPr>
      </p:pic>
      <p:sp>
        <p:nvSpPr>
          <p:cNvPr id="6" name="文本框 5"/>
          <p:cNvSpPr txBox="1"/>
          <p:nvPr/>
        </p:nvSpPr>
        <p:spPr>
          <a:xfrm>
            <a:off x="2631341" y="4100141"/>
            <a:ext cx="3298247" cy="787588"/>
          </a:xfrm>
          <a:prstGeom prst="rect">
            <a:avLst/>
          </a:prstGeom>
          <a:noFill/>
        </p:spPr>
        <p:txBody>
          <a:bodyPr wrap="none" rtlCol="0">
            <a:noAutofit/>
            <a:scene3d>
              <a:camera prst="orthographicFront"/>
              <a:lightRig rig="threePt" dir="t"/>
            </a:scene3d>
            <a:sp3d contourW="12700"/>
          </a:bodyPr>
          <a:lstStyle/>
          <a:p>
            <a:pPr algn="dist"/>
            <a:r>
              <a:rPr lang="zh-CN" altLang="en-US" sz="54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调试寒温</a:t>
            </a:r>
            <a:endParaRPr lang="zh-CN" altLang="en-US" sz="54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 name="文本框 7"/>
          <p:cNvSpPr txBox="1"/>
          <p:nvPr/>
        </p:nvSpPr>
        <p:spPr>
          <a:xfrm>
            <a:off x="165101" y="2508007"/>
            <a:ext cx="2860788" cy="2693814"/>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en-US" altLang="zh-CN" sz="13800" b="1" u="sng"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03</a:t>
            </a:r>
            <a:endParaRPr lang="en-US" altLang="zh-CN" sz="13800" b="1" u="sng"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 name="矩形 8"/>
          <p:cNvSpPr/>
          <p:nvPr/>
        </p:nvSpPr>
        <p:spPr>
          <a:xfrm>
            <a:off x="523473" y="5104189"/>
            <a:ext cx="5800662" cy="707886"/>
          </a:xfrm>
          <a:prstGeom prst="rect">
            <a:avLst/>
          </a:prstGeom>
          <a:noFill/>
        </p:spPr>
        <p:txBody>
          <a:bodyPr wrap="square">
            <a:spAutoFit/>
          </a:bodyPr>
          <a:lstStyle/>
          <a:p>
            <a:pPr latinLnBrk="1"/>
            <a:r>
              <a:rPr lang="zh-CN" altLang="en-US" sz="20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please click add copy please click add copy please click add copy please click add copy</a:t>
            </a:r>
            <a:endParaRPr lang="zh-CN" altLang="en-US" sz="20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855228" y="1792289"/>
            <a:ext cx="2024975" cy="665952"/>
          </a:xfrm>
          <a:prstGeom prst="rect">
            <a:avLst/>
          </a:prstGeom>
        </p:spPr>
        <p:txBody>
          <a:bodyPr wrap="square">
            <a:spAutoFit/>
          </a:bodyPr>
          <a:lstStyle/>
          <a:p>
            <a:pPr>
              <a:lnSpc>
                <a:spcPct val="120000"/>
              </a:lnSpc>
              <a:spcBef>
                <a:spcPct val="0"/>
              </a:spcBef>
              <a:buNone/>
            </a:pPr>
            <a:r>
              <a:rPr lang="zh-CN" altLang="en-US" sz="105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上午</a:t>
            </a:r>
            <a:r>
              <a:rPr lang="en-US" altLang="zh-CN" sz="105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10</a:t>
            </a:r>
            <a:r>
              <a:rPr lang="zh-CN" altLang="en-US" sz="105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点到下午</a:t>
            </a:r>
            <a:r>
              <a:rPr lang="en-US" altLang="zh-CN" sz="105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4</a:t>
            </a:r>
            <a:r>
              <a:rPr lang="zh-CN" altLang="en-US" sz="105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点最为适宜，以提高小儿对周围环境冷热变化的适应力和对疾病的抵抗力</a:t>
            </a:r>
            <a:endParaRPr lang="zh-CN" altLang="en-US" sz="105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8" name="Rectangle 17"/>
          <p:cNvSpPr/>
          <p:nvPr/>
        </p:nvSpPr>
        <p:spPr>
          <a:xfrm>
            <a:off x="8855228" y="3035301"/>
            <a:ext cx="2024975" cy="665952"/>
          </a:xfrm>
          <a:prstGeom prst="rect">
            <a:avLst/>
          </a:prstGeom>
        </p:spPr>
        <p:txBody>
          <a:bodyPr wrap="square">
            <a:spAutoFit/>
          </a:bodyPr>
          <a:lstStyle/>
          <a:p>
            <a:pPr>
              <a:lnSpc>
                <a:spcPct val="120000"/>
              </a:lnSpc>
              <a:spcBef>
                <a:spcPct val="0"/>
              </a:spcBef>
              <a:buNone/>
            </a:pPr>
            <a:r>
              <a:rPr lang="zh-CN" altLang="en-US" sz="105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同时，在流脑好发季节，室内还可用食醋、艾叶等熏蒸消毒，杀灭病菌</a:t>
            </a:r>
            <a:endParaRPr lang="zh-CN" altLang="en-US" sz="105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0" name="Rectangle 19"/>
          <p:cNvSpPr/>
          <p:nvPr/>
        </p:nvSpPr>
        <p:spPr>
          <a:xfrm>
            <a:off x="1428903" y="2606677"/>
            <a:ext cx="2349752" cy="1261884"/>
          </a:xfrm>
          <a:prstGeom prst="rect">
            <a:avLst/>
          </a:prstGeom>
        </p:spPr>
        <p:txBody>
          <a:bodyPr wrap="square">
            <a:spAutoFit/>
          </a:bodyPr>
          <a:lstStyle/>
          <a:p>
            <a:pPr>
              <a:lnSpc>
                <a:spcPct val="120000"/>
              </a:lnSpc>
              <a:spcBef>
                <a:spcPct val="0"/>
              </a:spcBef>
              <a:buNone/>
            </a:pPr>
            <a:r>
              <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每次约</a:t>
            </a:r>
            <a:r>
              <a:rPr lang="en-US" altLang="zh-CN"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15</a:t>
            </a:r>
            <a:r>
              <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分钟左右，每天用湿布擦桌子和地面，使室内空气新鲜而湿润。让孩子多增加户外活动</a:t>
            </a:r>
            <a:endParaRPr lang="zh-CN" altLang="en-US" sz="16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pic>
        <p:nvPicPr>
          <p:cNvPr id="7" name="图形 6"/>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129087" y="1576998"/>
            <a:ext cx="2368199" cy="4110568"/>
          </a:xfrm>
          <a:prstGeom prst="rect">
            <a:avLst/>
          </a:prstGeom>
        </p:spPr>
      </p:pic>
      <p:pic>
        <p:nvPicPr>
          <p:cNvPr id="8" name="图形 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719" y="3870551"/>
            <a:ext cx="9333321" cy="2174268"/>
          </a:xfrm>
          <a:prstGeom prst="rect">
            <a:avLst/>
          </a:prstGeom>
        </p:spPr>
      </p:pic>
      <p:sp>
        <p:nvSpPr>
          <p:cNvPr id="9" name="文本框 8"/>
          <p:cNvSpPr txBox="1"/>
          <p:nvPr/>
        </p:nvSpPr>
        <p:spPr>
          <a:xfrm>
            <a:off x="5086211" y="0"/>
            <a:ext cx="2019579" cy="578539"/>
          </a:xfrm>
          <a:prstGeom prst="rect">
            <a:avLst/>
          </a:prstGeom>
          <a:solidFill>
            <a:srgbClr val="2B6DFF"/>
          </a:solidFill>
        </p:spPr>
        <p:txBody>
          <a:bodyPr wrap="none" rtlCol="0">
            <a:noAutofit/>
            <a:scene3d>
              <a:camera prst="orthographicFront"/>
              <a:lightRig rig="threePt" dir="t"/>
            </a:scene3d>
            <a:sp3d contourW="12700"/>
          </a:bodyPr>
          <a:lstStyle/>
          <a:p>
            <a:pPr algn="dist"/>
            <a:r>
              <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调试寒温</a:t>
            </a:r>
            <a:endPar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9" name="Rectangle 18"/>
          <p:cNvSpPr/>
          <p:nvPr/>
        </p:nvSpPr>
        <p:spPr>
          <a:xfrm>
            <a:off x="8855228" y="4264028"/>
            <a:ext cx="2024975" cy="665952"/>
          </a:xfrm>
          <a:prstGeom prst="rect">
            <a:avLst/>
          </a:prstGeom>
        </p:spPr>
        <p:txBody>
          <a:bodyPr wrap="square">
            <a:spAutoFit/>
          </a:bodyPr>
          <a:lstStyle/>
          <a:p>
            <a:pPr>
              <a:lnSpc>
                <a:spcPct val="120000"/>
              </a:lnSpc>
              <a:spcBef>
                <a:spcPct val="0"/>
              </a:spcBef>
              <a:buNone/>
            </a:pPr>
            <a:r>
              <a:rPr lang="zh-CN" altLang="en-US" sz="105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保护易感人群，提高免疫能力。注意在流行期内，与流脑病例密切接触的人员均应接种疫苗</a:t>
            </a:r>
            <a:endParaRPr lang="zh-CN" altLang="en-US" sz="105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0" grpId="0"/>
      <p:bldP spid="9"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星形: 七角 3"/>
          <p:cNvSpPr/>
          <p:nvPr/>
        </p:nvSpPr>
        <p:spPr>
          <a:xfrm>
            <a:off x="1755412" y="2180864"/>
            <a:ext cx="965831" cy="965832"/>
          </a:xfrm>
          <a:prstGeom prst="star7">
            <a:avLst>
              <a:gd name="adj" fmla="val 40882"/>
              <a:gd name="hf" fmla="val 102572"/>
              <a:gd name="vf" fmla="val 10521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0" name="任意多边形: 形状 9"/>
          <p:cNvSpPr/>
          <p:nvPr/>
        </p:nvSpPr>
        <p:spPr bwMode="auto">
          <a:xfrm>
            <a:off x="1969755" y="2436816"/>
            <a:ext cx="537145" cy="453927"/>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sz="160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5" name="文本框 48"/>
          <p:cNvSpPr txBox="1"/>
          <p:nvPr/>
        </p:nvSpPr>
        <p:spPr>
          <a:xfrm>
            <a:off x="1320804" y="3682262"/>
            <a:ext cx="1835046" cy="1066752"/>
          </a:xfrm>
          <a:prstGeom prst="rect">
            <a:avLst/>
          </a:prstGeom>
          <a:noFill/>
        </p:spPr>
        <p:txBody>
          <a:bodyPr wrap="square" lIns="0" tIns="0" rIns="0" bIns="0" anchor="ctr" anchorCtr="1">
            <a:noAutofit/>
          </a:bodyPr>
          <a:lstStyle/>
          <a:p>
            <a:pPr algn="ctr">
              <a:lnSpc>
                <a:spcPct val="120000"/>
              </a:lnSpc>
              <a:spcBef>
                <a:spcPct val="0"/>
              </a:spcBef>
            </a:pPr>
            <a:r>
              <a:rPr lang="zh-CN" altLang="en-US" sz="16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目前我国市场上供应的</a:t>
            </a:r>
            <a:r>
              <a:rPr lang="en-US" altLang="zh-CN" sz="16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A</a:t>
            </a:r>
            <a:r>
              <a:rPr lang="zh-CN" altLang="en-US" sz="16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a:t>
            </a:r>
            <a:r>
              <a:rPr lang="en-US" altLang="zh-CN" sz="16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C</a:t>
            </a:r>
            <a:r>
              <a:rPr lang="zh-CN" altLang="en-US" sz="16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群双价多糖疫苗，能有效诱导出抗体</a:t>
            </a:r>
            <a:endParaRPr lang="zh-CN" altLang="en-US" sz="16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4" name="星形: 七角 33"/>
          <p:cNvSpPr/>
          <p:nvPr/>
        </p:nvSpPr>
        <p:spPr>
          <a:xfrm>
            <a:off x="4327197" y="2180862"/>
            <a:ext cx="965831" cy="965832"/>
          </a:xfrm>
          <a:prstGeom prst="star7">
            <a:avLst>
              <a:gd name="adj" fmla="val 40882"/>
              <a:gd name="hf" fmla="val 102572"/>
              <a:gd name="vf" fmla="val 105210"/>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60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5" name="任意多边形: 形状 34"/>
          <p:cNvSpPr>
            <a:spLocks noChangeAspect="1"/>
          </p:cNvSpPr>
          <p:nvPr/>
        </p:nvSpPr>
        <p:spPr bwMode="auto">
          <a:xfrm>
            <a:off x="4528710" y="2427925"/>
            <a:ext cx="561860" cy="492885"/>
          </a:xfrm>
          <a:custGeom>
            <a:avLst/>
            <a:gdLst>
              <a:gd name="T0" fmla="*/ 379 w 420"/>
              <a:gd name="T1" fmla="*/ 11 h 369"/>
              <a:gd name="T2" fmla="*/ 357 w 420"/>
              <a:gd name="T3" fmla="*/ 33 h 369"/>
              <a:gd name="T4" fmla="*/ 275 w 420"/>
              <a:gd name="T5" fmla="*/ 2 h 369"/>
              <a:gd name="T6" fmla="*/ 53 w 420"/>
              <a:gd name="T7" fmla="*/ 202 h 369"/>
              <a:gd name="T8" fmla="*/ 22 w 420"/>
              <a:gd name="T9" fmla="*/ 328 h 369"/>
              <a:gd name="T10" fmla="*/ 97 w 420"/>
              <a:gd name="T11" fmla="*/ 368 h 369"/>
              <a:gd name="T12" fmla="*/ 252 w 420"/>
              <a:gd name="T13" fmla="*/ 230 h 369"/>
              <a:gd name="T14" fmla="*/ 291 w 420"/>
              <a:gd name="T15" fmla="*/ 343 h 369"/>
              <a:gd name="T16" fmla="*/ 323 w 420"/>
              <a:gd name="T17" fmla="*/ 321 h 369"/>
              <a:gd name="T18" fmla="*/ 283 w 420"/>
              <a:gd name="T19" fmla="*/ 222 h 369"/>
              <a:gd name="T20" fmla="*/ 358 w 420"/>
              <a:gd name="T21" fmla="*/ 306 h 369"/>
              <a:gd name="T22" fmla="*/ 399 w 420"/>
              <a:gd name="T23" fmla="*/ 278 h 369"/>
              <a:gd name="T24" fmla="*/ 294 w 420"/>
              <a:gd name="T25" fmla="*/ 194 h 369"/>
              <a:gd name="T26" fmla="*/ 417 w 420"/>
              <a:gd name="T27" fmla="*/ 86 h 369"/>
              <a:gd name="T28" fmla="*/ 126 w 420"/>
              <a:gd name="T29" fmla="*/ 226 h 369"/>
              <a:gd name="T30" fmla="*/ 37 w 420"/>
              <a:gd name="T31" fmla="*/ 319 h 369"/>
              <a:gd name="T32" fmla="*/ 75 w 420"/>
              <a:gd name="T33" fmla="*/ 220 h 369"/>
              <a:gd name="T34" fmla="*/ 47 w 420"/>
              <a:gd name="T35" fmla="*/ 277 h 369"/>
              <a:gd name="T36" fmla="*/ 44 w 420"/>
              <a:gd name="T37" fmla="*/ 285 h 369"/>
              <a:gd name="T38" fmla="*/ 114 w 420"/>
              <a:gd name="T39" fmla="*/ 282 h 369"/>
              <a:gd name="T40" fmla="*/ 81 w 420"/>
              <a:gd name="T41" fmla="*/ 204 h 369"/>
              <a:gd name="T42" fmla="*/ 227 w 420"/>
              <a:gd name="T43" fmla="*/ 154 h 369"/>
              <a:gd name="T44" fmla="*/ 125 w 420"/>
              <a:gd name="T45" fmla="*/ 218 h 369"/>
              <a:gd name="T46" fmla="*/ 97 w 420"/>
              <a:gd name="T47" fmla="*/ 255 h 369"/>
              <a:gd name="T48" fmla="*/ 76 w 420"/>
              <a:gd name="T49" fmla="*/ 304 h 369"/>
              <a:gd name="T50" fmla="*/ 62 w 420"/>
              <a:gd name="T51" fmla="*/ 286 h 369"/>
              <a:gd name="T52" fmla="*/ 144 w 420"/>
              <a:gd name="T53" fmla="*/ 308 h 369"/>
              <a:gd name="T54" fmla="*/ 236 w 420"/>
              <a:gd name="T55" fmla="*/ 168 h 369"/>
              <a:gd name="T56" fmla="*/ 144 w 420"/>
              <a:gd name="T57" fmla="*/ 308 h 369"/>
              <a:gd name="T58" fmla="*/ 285 w 420"/>
              <a:gd name="T59" fmla="*/ 19 h 369"/>
              <a:gd name="T60" fmla="*/ 266 w 420"/>
              <a:gd name="T61" fmla="*/ 120 h 369"/>
              <a:gd name="T62" fmla="*/ 400 w 420"/>
              <a:gd name="T63" fmla="*/ 84 h 369"/>
              <a:gd name="T64" fmla="*/ 291 w 420"/>
              <a:gd name="T65" fmla="*/ 175 h 369"/>
              <a:gd name="T66" fmla="*/ 379 w 420"/>
              <a:gd name="T67" fmla="*/ 3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0" h="369">
                <a:moveTo>
                  <a:pt x="385" y="17"/>
                </a:moveTo>
                <a:lnTo>
                  <a:pt x="379" y="11"/>
                </a:lnTo>
                <a:lnTo>
                  <a:pt x="373" y="17"/>
                </a:lnTo>
                <a:cubicBezTo>
                  <a:pt x="367" y="22"/>
                  <a:pt x="362" y="28"/>
                  <a:pt x="357" y="33"/>
                </a:cubicBezTo>
                <a:cubicBezTo>
                  <a:pt x="345" y="22"/>
                  <a:pt x="317" y="0"/>
                  <a:pt x="280" y="2"/>
                </a:cubicBezTo>
                <a:lnTo>
                  <a:pt x="275" y="2"/>
                </a:lnTo>
                <a:lnTo>
                  <a:pt x="273" y="6"/>
                </a:lnTo>
                <a:cubicBezTo>
                  <a:pt x="230" y="82"/>
                  <a:pt x="72" y="190"/>
                  <a:pt x="53" y="202"/>
                </a:cubicBezTo>
                <a:cubicBezTo>
                  <a:pt x="46" y="205"/>
                  <a:pt x="38" y="210"/>
                  <a:pt x="30" y="218"/>
                </a:cubicBezTo>
                <a:cubicBezTo>
                  <a:pt x="0" y="249"/>
                  <a:pt x="5" y="297"/>
                  <a:pt x="22" y="328"/>
                </a:cubicBezTo>
                <a:cubicBezTo>
                  <a:pt x="37" y="354"/>
                  <a:pt x="60" y="369"/>
                  <a:pt x="84" y="369"/>
                </a:cubicBezTo>
                <a:cubicBezTo>
                  <a:pt x="88" y="369"/>
                  <a:pt x="93" y="369"/>
                  <a:pt x="97" y="368"/>
                </a:cubicBezTo>
                <a:cubicBezTo>
                  <a:pt x="109" y="365"/>
                  <a:pt x="118" y="359"/>
                  <a:pt x="125" y="351"/>
                </a:cubicBezTo>
                <a:cubicBezTo>
                  <a:pt x="137" y="339"/>
                  <a:pt x="196" y="279"/>
                  <a:pt x="252" y="230"/>
                </a:cubicBezTo>
                <a:cubicBezTo>
                  <a:pt x="258" y="237"/>
                  <a:pt x="273" y="257"/>
                  <a:pt x="280" y="278"/>
                </a:cubicBezTo>
                <a:cubicBezTo>
                  <a:pt x="288" y="303"/>
                  <a:pt x="291" y="343"/>
                  <a:pt x="291" y="343"/>
                </a:cubicBezTo>
                <a:lnTo>
                  <a:pt x="304" y="315"/>
                </a:lnTo>
                <a:lnTo>
                  <a:pt x="323" y="321"/>
                </a:lnTo>
                <a:cubicBezTo>
                  <a:pt x="323" y="321"/>
                  <a:pt x="320" y="285"/>
                  <a:pt x="309" y="264"/>
                </a:cubicBezTo>
                <a:cubicBezTo>
                  <a:pt x="298" y="243"/>
                  <a:pt x="283" y="222"/>
                  <a:pt x="283" y="222"/>
                </a:cubicBezTo>
                <a:cubicBezTo>
                  <a:pt x="283" y="222"/>
                  <a:pt x="311" y="236"/>
                  <a:pt x="327" y="253"/>
                </a:cubicBezTo>
                <a:cubicBezTo>
                  <a:pt x="343" y="271"/>
                  <a:pt x="358" y="306"/>
                  <a:pt x="358" y="306"/>
                </a:cubicBezTo>
                <a:lnTo>
                  <a:pt x="368" y="286"/>
                </a:lnTo>
                <a:lnTo>
                  <a:pt x="399" y="278"/>
                </a:lnTo>
                <a:cubicBezTo>
                  <a:pt x="399" y="278"/>
                  <a:pt x="351" y="235"/>
                  <a:pt x="340" y="227"/>
                </a:cubicBezTo>
                <a:cubicBezTo>
                  <a:pt x="330" y="220"/>
                  <a:pt x="302" y="202"/>
                  <a:pt x="294" y="194"/>
                </a:cubicBezTo>
                <a:cubicBezTo>
                  <a:pt x="339" y="159"/>
                  <a:pt x="380" y="131"/>
                  <a:pt x="383" y="129"/>
                </a:cubicBezTo>
                <a:cubicBezTo>
                  <a:pt x="403" y="118"/>
                  <a:pt x="414" y="103"/>
                  <a:pt x="417" y="86"/>
                </a:cubicBezTo>
                <a:cubicBezTo>
                  <a:pt x="420" y="65"/>
                  <a:pt x="409" y="42"/>
                  <a:pt x="385" y="17"/>
                </a:cubicBezTo>
                <a:close/>
                <a:moveTo>
                  <a:pt x="126" y="226"/>
                </a:moveTo>
                <a:cubicBezTo>
                  <a:pt x="132" y="257"/>
                  <a:pt x="137" y="342"/>
                  <a:pt x="93" y="351"/>
                </a:cubicBezTo>
                <a:cubicBezTo>
                  <a:pt x="68" y="357"/>
                  <a:pt x="48" y="338"/>
                  <a:pt x="37" y="319"/>
                </a:cubicBezTo>
                <a:cubicBezTo>
                  <a:pt x="23" y="294"/>
                  <a:pt x="18" y="255"/>
                  <a:pt x="42" y="230"/>
                </a:cubicBezTo>
                <a:cubicBezTo>
                  <a:pt x="54" y="218"/>
                  <a:pt x="65" y="214"/>
                  <a:pt x="75" y="220"/>
                </a:cubicBezTo>
                <a:cubicBezTo>
                  <a:pt x="81" y="223"/>
                  <a:pt x="86" y="230"/>
                  <a:pt x="90" y="238"/>
                </a:cubicBezTo>
                <a:cubicBezTo>
                  <a:pt x="84" y="244"/>
                  <a:pt x="71" y="256"/>
                  <a:pt x="47" y="277"/>
                </a:cubicBezTo>
                <a:lnTo>
                  <a:pt x="43" y="280"/>
                </a:lnTo>
                <a:lnTo>
                  <a:pt x="44" y="285"/>
                </a:lnTo>
                <a:cubicBezTo>
                  <a:pt x="50" y="317"/>
                  <a:pt x="68" y="321"/>
                  <a:pt x="75" y="321"/>
                </a:cubicBezTo>
                <a:cubicBezTo>
                  <a:pt x="92" y="321"/>
                  <a:pt x="108" y="306"/>
                  <a:pt x="114" y="282"/>
                </a:cubicBezTo>
                <a:cubicBezTo>
                  <a:pt x="120" y="262"/>
                  <a:pt x="109" y="219"/>
                  <a:pt x="83" y="205"/>
                </a:cubicBezTo>
                <a:cubicBezTo>
                  <a:pt x="83" y="204"/>
                  <a:pt x="82" y="204"/>
                  <a:pt x="81" y="204"/>
                </a:cubicBezTo>
                <a:cubicBezTo>
                  <a:pt x="104" y="188"/>
                  <a:pt x="141" y="161"/>
                  <a:pt x="179" y="130"/>
                </a:cubicBezTo>
                <a:cubicBezTo>
                  <a:pt x="194" y="132"/>
                  <a:pt x="214" y="139"/>
                  <a:pt x="227" y="154"/>
                </a:cubicBezTo>
                <a:cubicBezTo>
                  <a:pt x="160" y="208"/>
                  <a:pt x="133" y="216"/>
                  <a:pt x="133" y="216"/>
                </a:cubicBezTo>
                <a:lnTo>
                  <a:pt x="125" y="218"/>
                </a:lnTo>
                <a:lnTo>
                  <a:pt x="126" y="226"/>
                </a:lnTo>
                <a:close/>
                <a:moveTo>
                  <a:pt x="97" y="255"/>
                </a:moveTo>
                <a:cubicBezTo>
                  <a:pt x="99" y="264"/>
                  <a:pt x="99" y="272"/>
                  <a:pt x="98" y="277"/>
                </a:cubicBezTo>
                <a:cubicBezTo>
                  <a:pt x="93" y="295"/>
                  <a:pt x="83" y="304"/>
                  <a:pt x="76" y="304"/>
                </a:cubicBezTo>
                <a:cubicBezTo>
                  <a:pt x="76" y="304"/>
                  <a:pt x="76" y="304"/>
                  <a:pt x="75" y="304"/>
                </a:cubicBezTo>
                <a:cubicBezTo>
                  <a:pt x="70" y="304"/>
                  <a:pt x="65" y="297"/>
                  <a:pt x="62" y="286"/>
                </a:cubicBezTo>
                <a:cubicBezTo>
                  <a:pt x="78" y="272"/>
                  <a:pt x="90" y="262"/>
                  <a:pt x="97" y="255"/>
                </a:cubicBezTo>
                <a:close/>
                <a:moveTo>
                  <a:pt x="144" y="308"/>
                </a:moveTo>
                <a:cubicBezTo>
                  <a:pt x="150" y="278"/>
                  <a:pt x="146" y="244"/>
                  <a:pt x="144" y="230"/>
                </a:cubicBezTo>
                <a:cubicBezTo>
                  <a:pt x="157" y="225"/>
                  <a:pt x="186" y="209"/>
                  <a:pt x="236" y="168"/>
                </a:cubicBezTo>
                <a:cubicBezTo>
                  <a:pt x="244" y="184"/>
                  <a:pt x="247" y="199"/>
                  <a:pt x="249" y="210"/>
                </a:cubicBezTo>
                <a:cubicBezTo>
                  <a:pt x="211" y="243"/>
                  <a:pt x="171" y="281"/>
                  <a:pt x="144" y="308"/>
                </a:cubicBezTo>
                <a:close/>
                <a:moveTo>
                  <a:pt x="220" y="94"/>
                </a:moveTo>
                <a:cubicBezTo>
                  <a:pt x="247" y="69"/>
                  <a:pt x="271" y="43"/>
                  <a:pt x="285" y="19"/>
                </a:cubicBezTo>
                <a:cubicBezTo>
                  <a:pt x="313" y="20"/>
                  <a:pt x="335" y="36"/>
                  <a:pt x="345" y="45"/>
                </a:cubicBezTo>
                <a:cubicBezTo>
                  <a:pt x="315" y="75"/>
                  <a:pt x="289" y="100"/>
                  <a:pt x="266" y="120"/>
                </a:cubicBezTo>
                <a:cubicBezTo>
                  <a:pt x="251" y="101"/>
                  <a:pt x="234" y="95"/>
                  <a:pt x="220" y="94"/>
                </a:cubicBezTo>
                <a:close/>
                <a:moveTo>
                  <a:pt x="400" y="84"/>
                </a:moveTo>
                <a:cubicBezTo>
                  <a:pt x="398" y="96"/>
                  <a:pt x="390" y="106"/>
                  <a:pt x="375" y="114"/>
                </a:cubicBezTo>
                <a:cubicBezTo>
                  <a:pt x="369" y="117"/>
                  <a:pt x="332" y="143"/>
                  <a:pt x="291" y="175"/>
                </a:cubicBezTo>
                <a:cubicBezTo>
                  <a:pt x="291" y="167"/>
                  <a:pt x="289" y="156"/>
                  <a:pt x="276" y="134"/>
                </a:cubicBezTo>
                <a:cubicBezTo>
                  <a:pt x="305" y="109"/>
                  <a:pt x="339" y="76"/>
                  <a:pt x="379" y="36"/>
                </a:cubicBezTo>
                <a:cubicBezTo>
                  <a:pt x="395" y="54"/>
                  <a:pt x="402" y="70"/>
                  <a:pt x="400" y="84"/>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60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7" name="文本框 46"/>
          <p:cNvSpPr txBox="1"/>
          <p:nvPr/>
        </p:nvSpPr>
        <p:spPr>
          <a:xfrm>
            <a:off x="3892118" y="3682261"/>
            <a:ext cx="1835046" cy="1066756"/>
          </a:xfrm>
          <a:prstGeom prst="rect">
            <a:avLst/>
          </a:prstGeom>
          <a:noFill/>
        </p:spPr>
        <p:txBody>
          <a:bodyPr wrap="square" lIns="0" tIns="0" rIns="0" bIns="0" anchor="ctr" anchorCtr="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pPr>
            <a:r>
              <a:rPr lang="zh-CN" altLang="en-US" sz="16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免疫年龄在两岁以上的人群，次年不需要加强，</a:t>
            </a:r>
            <a:r>
              <a:rPr lang="en-US" altLang="zh-CN" sz="16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3-5</a:t>
            </a:r>
            <a:r>
              <a:rPr lang="zh-CN" altLang="en-US" sz="16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年后需加强接种</a:t>
            </a:r>
            <a:endParaRPr lang="zh-CN" altLang="en-US" sz="16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0" name="星形: 七角 39"/>
          <p:cNvSpPr/>
          <p:nvPr/>
        </p:nvSpPr>
        <p:spPr>
          <a:xfrm>
            <a:off x="6898979" y="2180862"/>
            <a:ext cx="965831" cy="965832"/>
          </a:xfrm>
          <a:prstGeom prst="star7">
            <a:avLst>
              <a:gd name="adj" fmla="val 40882"/>
              <a:gd name="hf" fmla="val 102572"/>
              <a:gd name="vf" fmla="val 105210"/>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600" dirty="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1" name="任意多边形: 形状 40"/>
          <p:cNvSpPr/>
          <p:nvPr/>
        </p:nvSpPr>
        <p:spPr bwMode="auto">
          <a:xfrm>
            <a:off x="7191970" y="2422243"/>
            <a:ext cx="395815" cy="483069"/>
          </a:xfrm>
          <a:custGeom>
            <a:avLst/>
            <a:gdLst>
              <a:gd name="connsiteX0" fmla="*/ 96662 w 497133"/>
              <a:gd name="connsiteY0" fmla="*/ 355791 h 606722"/>
              <a:gd name="connsiteX1" fmla="*/ 233378 w 497133"/>
              <a:gd name="connsiteY1" fmla="*/ 355791 h 606722"/>
              <a:gd name="connsiteX2" fmla="*/ 274766 w 497133"/>
              <a:gd name="connsiteY2" fmla="*/ 397109 h 606722"/>
              <a:gd name="connsiteX3" fmla="*/ 247174 w 497133"/>
              <a:gd name="connsiteY3" fmla="*/ 435762 h 606722"/>
              <a:gd name="connsiteX4" fmla="*/ 247174 w 497133"/>
              <a:gd name="connsiteY4" fmla="*/ 461975 h 606722"/>
              <a:gd name="connsiteX5" fmla="*/ 255452 w 497133"/>
              <a:gd name="connsiteY5" fmla="*/ 474326 h 606722"/>
              <a:gd name="connsiteX6" fmla="*/ 307877 w 497133"/>
              <a:gd name="connsiteY6" fmla="*/ 500538 h 606722"/>
              <a:gd name="connsiteX7" fmla="*/ 331375 w 497133"/>
              <a:gd name="connsiteY7" fmla="*/ 537769 h 606722"/>
              <a:gd name="connsiteX8" fmla="*/ 331375 w 497133"/>
              <a:gd name="connsiteY8" fmla="*/ 565315 h 606722"/>
              <a:gd name="connsiteX9" fmla="*/ 289987 w 497133"/>
              <a:gd name="connsiteY9" fmla="*/ 606722 h 606722"/>
              <a:gd name="connsiteX10" fmla="*/ 41388 w 497133"/>
              <a:gd name="connsiteY10" fmla="*/ 606722 h 606722"/>
              <a:gd name="connsiteX11" fmla="*/ 0 w 497133"/>
              <a:gd name="connsiteY11" fmla="*/ 565315 h 606722"/>
              <a:gd name="connsiteX12" fmla="*/ 0 w 497133"/>
              <a:gd name="connsiteY12" fmla="*/ 537769 h 606722"/>
              <a:gd name="connsiteX13" fmla="*/ 23409 w 497133"/>
              <a:gd name="connsiteY13" fmla="*/ 501960 h 606722"/>
              <a:gd name="connsiteX14" fmla="*/ 75923 w 497133"/>
              <a:gd name="connsiteY14" fmla="*/ 475747 h 606722"/>
              <a:gd name="connsiteX15" fmla="*/ 84201 w 497133"/>
              <a:gd name="connsiteY15" fmla="*/ 463307 h 606722"/>
              <a:gd name="connsiteX16" fmla="*/ 97997 w 497133"/>
              <a:gd name="connsiteY16" fmla="*/ 449535 h 606722"/>
              <a:gd name="connsiteX17" fmla="*/ 111793 w 497133"/>
              <a:gd name="connsiteY17" fmla="*/ 463307 h 606722"/>
              <a:gd name="connsiteX18" fmla="*/ 88384 w 497133"/>
              <a:gd name="connsiteY18" fmla="*/ 500538 h 606722"/>
              <a:gd name="connsiteX19" fmla="*/ 35870 w 497133"/>
              <a:gd name="connsiteY19" fmla="*/ 526751 h 606722"/>
              <a:gd name="connsiteX20" fmla="*/ 27592 w 497133"/>
              <a:gd name="connsiteY20" fmla="*/ 539102 h 606722"/>
              <a:gd name="connsiteX21" fmla="*/ 27592 w 497133"/>
              <a:gd name="connsiteY21" fmla="*/ 566737 h 606722"/>
              <a:gd name="connsiteX22" fmla="*/ 41388 w 497133"/>
              <a:gd name="connsiteY22" fmla="*/ 580509 h 606722"/>
              <a:gd name="connsiteX23" fmla="*/ 291322 w 497133"/>
              <a:gd name="connsiteY23" fmla="*/ 580509 h 606722"/>
              <a:gd name="connsiteX24" fmla="*/ 305118 w 497133"/>
              <a:gd name="connsiteY24" fmla="*/ 566737 h 606722"/>
              <a:gd name="connsiteX25" fmla="*/ 305118 w 497133"/>
              <a:gd name="connsiteY25" fmla="*/ 539102 h 606722"/>
              <a:gd name="connsiteX26" fmla="*/ 296840 w 497133"/>
              <a:gd name="connsiteY26" fmla="*/ 526751 h 606722"/>
              <a:gd name="connsiteX27" fmla="*/ 244415 w 497133"/>
              <a:gd name="connsiteY27" fmla="*/ 500538 h 606722"/>
              <a:gd name="connsiteX28" fmla="*/ 220917 w 497133"/>
              <a:gd name="connsiteY28" fmla="*/ 463307 h 606722"/>
              <a:gd name="connsiteX29" fmla="*/ 220917 w 497133"/>
              <a:gd name="connsiteY29" fmla="*/ 424744 h 606722"/>
              <a:gd name="connsiteX30" fmla="*/ 234713 w 497133"/>
              <a:gd name="connsiteY30" fmla="*/ 410971 h 606722"/>
              <a:gd name="connsiteX31" fmla="*/ 248509 w 497133"/>
              <a:gd name="connsiteY31" fmla="*/ 397109 h 606722"/>
              <a:gd name="connsiteX32" fmla="*/ 234713 w 497133"/>
              <a:gd name="connsiteY32" fmla="*/ 383337 h 606722"/>
              <a:gd name="connsiteX33" fmla="*/ 96662 w 497133"/>
              <a:gd name="connsiteY33" fmla="*/ 383337 h 606722"/>
              <a:gd name="connsiteX34" fmla="*/ 82866 w 497133"/>
              <a:gd name="connsiteY34" fmla="*/ 397109 h 606722"/>
              <a:gd name="connsiteX35" fmla="*/ 96662 w 497133"/>
              <a:gd name="connsiteY35" fmla="*/ 410971 h 606722"/>
              <a:gd name="connsiteX36" fmla="*/ 179528 w 497133"/>
              <a:gd name="connsiteY36" fmla="*/ 410971 h 606722"/>
              <a:gd name="connsiteX37" fmla="*/ 193324 w 497133"/>
              <a:gd name="connsiteY37" fmla="*/ 424744 h 606722"/>
              <a:gd name="connsiteX38" fmla="*/ 179528 w 497133"/>
              <a:gd name="connsiteY38" fmla="*/ 438516 h 606722"/>
              <a:gd name="connsiteX39" fmla="*/ 96662 w 497133"/>
              <a:gd name="connsiteY39" fmla="*/ 438516 h 606722"/>
              <a:gd name="connsiteX40" fmla="*/ 55185 w 497133"/>
              <a:gd name="connsiteY40" fmla="*/ 397109 h 606722"/>
              <a:gd name="connsiteX41" fmla="*/ 96662 w 497133"/>
              <a:gd name="connsiteY41" fmla="*/ 355791 h 606722"/>
              <a:gd name="connsiteX42" fmla="*/ 454322 w 497133"/>
              <a:gd name="connsiteY42" fmla="*/ 0 h 606722"/>
              <a:gd name="connsiteX43" fmla="*/ 465359 w 497133"/>
              <a:gd name="connsiteY43" fmla="*/ 4177 h 606722"/>
              <a:gd name="connsiteX44" fmla="*/ 497133 w 497133"/>
              <a:gd name="connsiteY44" fmla="*/ 96509 h 606722"/>
              <a:gd name="connsiteX45" fmla="*/ 455746 w 497133"/>
              <a:gd name="connsiteY45" fmla="*/ 190263 h 606722"/>
              <a:gd name="connsiteX46" fmla="*/ 450228 w 497133"/>
              <a:gd name="connsiteY46" fmla="*/ 194439 h 606722"/>
              <a:gd name="connsiteX47" fmla="*/ 415694 w 497133"/>
              <a:gd name="connsiteY47" fmla="*/ 206792 h 606722"/>
              <a:gd name="connsiteX48" fmla="*/ 430825 w 497133"/>
              <a:gd name="connsiteY48" fmla="*/ 220566 h 606722"/>
              <a:gd name="connsiteX49" fmla="*/ 435008 w 497133"/>
              <a:gd name="connsiteY49" fmla="*/ 228919 h 606722"/>
              <a:gd name="connsiteX50" fmla="*/ 430825 w 497133"/>
              <a:gd name="connsiteY50" fmla="*/ 241272 h 606722"/>
              <a:gd name="connsiteX51" fmla="*/ 291356 w 497133"/>
              <a:gd name="connsiteY51" fmla="*/ 317075 h 606722"/>
              <a:gd name="connsiteX52" fmla="*/ 274801 w 497133"/>
              <a:gd name="connsiteY52" fmla="*/ 306055 h 606722"/>
              <a:gd name="connsiteX53" fmla="*/ 285837 w 497133"/>
              <a:gd name="connsiteY53" fmla="*/ 289526 h 606722"/>
              <a:gd name="connsiteX54" fmla="*/ 401899 w 497133"/>
              <a:gd name="connsiteY54" fmla="*/ 231674 h 606722"/>
              <a:gd name="connsiteX55" fmla="*/ 379737 w 497133"/>
              <a:gd name="connsiteY55" fmla="*/ 212301 h 606722"/>
              <a:gd name="connsiteX56" fmla="*/ 375642 w 497133"/>
              <a:gd name="connsiteY56" fmla="*/ 199949 h 606722"/>
              <a:gd name="connsiteX57" fmla="*/ 385255 w 497133"/>
              <a:gd name="connsiteY57" fmla="*/ 188930 h 606722"/>
              <a:gd name="connsiteX58" fmla="*/ 439102 w 497133"/>
              <a:gd name="connsiteY58" fmla="*/ 170979 h 606722"/>
              <a:gd name="connsiteX59" fmla="*/ 469542 w 497133"/>
              <a:gd name="connsiteY59" fmla="*/ 96509 h 606722"/>
              <a:gd name="connsiteX60" fmla="*/ 455746 w 497133"/>
              <a:gd name="connsiteY60" fmla="*/ 35813 h 606722"/>
              <a:gd name="connsiteX61" fmla="*/ 218194 w 497133"/>
              <a:gd name="connsiteY61" fmla="*/ 339202 h 606722"/>
              <a:gd name="connsiteX62" fmla="*/ 207158 w 497133"/>
              <a:gd name="connsiteY62" fmla="*/ 344712 h 606722"/>
              <a:gd name="connsiteX63" fmla="*/ 198880 w 497133"/>
              <a:gd name="connsiteY63" fmla="*/ 341957 h 606722"/>
              <a:gd name="connsiteX64" fmla="*/ 196121 w 497133"/>
              <a:gd name="connsiteY64" fmla="*/ 322673 h 606722"/>
              <a:gd name="connsiteX65" fmla="*/ 444621 w 497133"/>
              <a:gd name="connsiteY65" fmla="*/ 5510 h 606722"/>
              <a:gd name="connsiteX66" fmla="*/ 454322 w 497133"/>
              <a:gd name="connsiteY6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7133" h="606722">
                <a:moveTo>
                  <a:pt x="96662" y="355791"/>
                </a:moveTo>
                <a:lnTo>
                  <a:pt x="233378" y="355791"/>
                </a:lnTo>
                <a:cubicBezTo>
                  <a:pt x="256787" y="355791"/>
                  <a:pt x="274766" y="373740"/>
                  <a:pt x="274766" y="397109"/>
                </a:cubicBezTo>
                <a:cubicBezTo>
                  <a:pt x="274766" y="415058"/>
                  <a:pt x="263729" y="430253"/>
                  <a:pt x="247174" y="435762"/>
                </a:cubicBezTo>
                <a:lnTo>
                  <a:pt x="247174" y="461975"/>
                </a:lnTo>
                <a:cubicBezTo>
                  <a:pt x="247174" y="467484"/>
                  <a:pt x="251268" y="471571"/>
                  <a:pt x="255452" y="474326"/>
                </a:cubicBezTo>
                <a:lnTo>
                  <a:pt x="307877" y="500538"/>
                </a:lnTo>
                <a:cubicBezTo>
                  <a:pt x="323097" y="507469"/>
                  <a:pt x="331375" y="522575"/>
                  <a:pt x="331375" y="537769"/>
                </a:cubicBezTo>
                <a:lnTo>
                  <a:pt x="331375" y="565315"/>
                </a:lnTo>
                <a:cubicBezTo>
                  <a:pt x="331375" y="588773"/>
                  <a:pt x="313485" y="606722"/>
                  <a:pt x="289987" y="606722"/>
                </a:cubicBezTo>
                <a:lnTo>
                  <a:pt x="41388" y="606722"/>
                </a:lnTo>
                <a:cubicBezTo>
                  <a:pt x="17890" y="606722"/>
                  <a:pt x="0" y="588773"/>
                  <a:pt x="0" y="565315"/>
                </a:cubicBezTo>
                <a:lnTo>
                  <a:pt x="0" y="537769"/>
                </a:lnTo>
                <a:cubicBezTo>
                  <a:pt x="0" y="522575"/>
                  <a:pt x="8278" y="507469"/>
                  <a:pt x="23409" y="501960"/>
                </a:cubicBezTo>
                <a:lnTo>
                  <a:pt x="75923" y="475747"/>
                </a:lnTo>
                <a:cubicBezTo>
                  <a:pt x="81442" y="472993"/>
                  <a:pt x="84201" y="468817"/>
                  <a:pt x="84201" y="463307"/>
                </a:cubicBezTo>
                <a:cubicBezTo>
                  <a:pt x="84201" y="455044"/>
                  <a:pt x="89720" y="449535"/>
                  <a:pt x="97997" y="449535"/>
                </a:cubicBezTo>
                <a:cubicBezTo>
                  <a:pt x="106275" y="449535"/>
                  <a:pt x="111793" y="455044"/>
                  <a:pt x="111793" y="463307"/>
                </a:cubicBezTo>
                <a:cubicBezTo>
                  <a:pt x="111793" y="479835"/>
                  <a:pt x="102181" y="493608"/>
                  <a:pt x="88384" y="500538"/>
                </a:cubicBezTo>
                <a:lnTo>
                  <a:pt x="35870" y="526751"/>
                </a:lnTo>
                <a:cubicBezTo>
                  <a:pt x="30352" y="529506"/>
                  <a:pt x="27592" y="533593"/>
                  <a:pt x="27592" y="539102"/>
                </a:cubicBezTo>
                <a:lnTo>
                  <a:pt x="27592" y="566737"/>
                </a:lnTo>
                <a:cubicBezTo>
                  <a:pt x="27592" y="575000"/>
                  <a:pt x="33111" y="580509"/>
                  <a:pt x="41388" y="580509"/>
                </a:cubicBezTo>
                <a:lnTo>
                  <a:pt x="291322" y="580509"/>
                </a:lnTo>
                <a:cubicBezTo>
                  <a:pt x="299599" y="580509"/>
                  <a:pt x="305118" y="575000"/>
                  <a:pt x="305118" y="566737"/>
                </a:cubicBezTo>
                <a:lnTo>
                  <a:pt x="305118" y="539102"/>
                </a:lnTo>
                <a:cubicBezTo>
                  <a:pt x="305118" y="533593"/>
                  <a:pt x="301024" y="529506"/>
                  <a:pt x="296840" y="526751"/>
                </a:cubicBezTo>
                <a:lnTo>
                  <a:pt x="244415" y="500538"/>
                </a:lnTo>
                <a:cubicBezTo>
                  <a:pt x="229194" y="493608"/>
                  <a:pt x="220917" y="478502"/>
                  <a:pt x="220917" y="463307"/>
                </a:cubicBezTo>
                <a:lnTo>
                  <a:pt x="220917" y="424744"/>
                </a:lnTo>
                <a:cubicBezTo>
                  <a:pt x="220917" y="416480"/>
                  <a:pt x="226435" y="410971"/>
                  <a:pt x="234713" y="410971"/>
                </a:cubicBezTo>
                <a:cubicBezTo>
                  <a:pt x="242991" y="410971"/>
                  <a:pt x="248509" y="405373"/>
                  <a:pt x="248509" y="397109"/>
                </a:cubicBezTo>
                <a:cubicBezTo>
                  <a:pt x="248509" y="388846"/>
                  <a:pt x="242991" y="383337"/>
                  <a:pt x="234713" y="383337"/>
                </a:cubicBezTo>
                <a:lnTo>
                  <a:pt x="96662" y="383337"/>
                </a:lnTo>
                <a:cubicBezTo>
                  <a:pt x="88384" y="383337"/>
                  <a:pt x="82866" y="388846"/>
                  <a:pt x="82866" y="397109"/>
                </a:cubicBezTo>
                <a:cubicBezTo>
                  <a:pt x="82866" y="405373"/>
                  <a:pt x="88384" y="410971"/>
                  <a:pt x="96662" y="410971"/>
                </a:cubicBezTo>
                <a:lnTo>
                  <a:pt x="179528" y="410971"/>
                </a:lnTo>
                <a:cubicBezTo>
                  <a:pt x="187806" y="410971"/>
                  <a:pt x="193324" y="416480"/>
                  <a:pt x="193324" y="424744"/>
                </a:cubicBezTo>
                <a:cubicBezTo>
                  <a:pt x="193324" y="433007"/>
                  <a:pt x="187806" y="438516"/>
                  <a:pt x="179528" y="438516"/>
                </a:cubicBezTo>
                <a:lnTo>
                  <a:pt x="96662" y="438516"/>
                </a:lnTo>
                <a:cubicBezTo>
                  <a:pt x="73164" y="438516"/>
                  <a:pt x="55185" y="420567"/>
                  <a:pt x="55185" y="397109"/>
                </a:cubicBezTo>
                <a:cubicBezTo>
                  <a:pt x="55185" y="373740"/>
                  <a:pt x="73164" y="355791"/>
                  <a:pt x="96662" y="355791"/>
                </a:cubicBezTo>
                <a:close/>
                <a:moveTo>
                  <a:pt x="454322" y="0"/>
                </a:moveTo>
                <a:cubicBezTo>
                  <a:pt x="458505" y="0"/>
                  <a:pt x="462599" y="1422"/>
                  <a:pt x="465359" y="4177"/>
                </a:cubicBezTo>
                <a:cubicBezTo>
                  <a:pt x="486097" y="24794"/>
                  <a:pt x="497133" y="56519"/>
                  <a:pt x="497133" y="96509"/>
                </a:cubicBezTo>
                <a:cubicBezTo>
                  <a:pt x="497133" y="132322"/>
                  <a:pt x="483337" y="165469"/>
                  <a:pt x="455746" y="190263"/>
                </a:cubicBezTo>
                <a:cubicBezTo>
                  <a:pt x="454322" y="191684"/>
                  <a:pt x="451563" y="194439"/>
                  <a:pt x="450228" y="194439"/>
                </a:cubicBezTo>
                <a:lnTo>
                  <a:pt x="415694" y="206792"/>
                </a:lnTo>
                <a:lnTo>
                  <a:pt x="430825" y="220566"/>
                </a:lnTo>
                <a:cubicBezTo>
                  <a:pt x="432249" y="223321"/>
                  <a:pt x="435008" y="226076"/>
                  <a:pt x="435008" y="228919"/>
                </a:cubicBezTo>
                <a:cubicBezTo>
                  <a:pt x="435008" y="233007"/>
                  <a:pt x="433584" y="238517"/>
                  <a:pt x="430825" y="241272"/>
                </a:cubicBezTo>
                <a:cubicBezTo>
                  <a:pt x="400475" y="271575"/>
                  <a:pt x="363182" y="301967"/>
                  <a:pt x="291356" y="317075"/>
                </a:cubicBezTo>
                <a:cubicBezTo>
                  <a:pt x="284502" y="318496"/>
                  <a:pt x="276225" y="312987"/>
                  <a:pt x="274801" y="306055"/>
                </a:cubicBezTo>
                <a:cubicBezTo>
                  <a:pt x="273466" y="299213"/>
                  <a:pt x="278984" y="290948"/>
                  <a:pt x="285837" y="289526"/>
                </a:cubicBezTo>
                <a:cubicBezTo>
                  <a:pt x="339685" y="278507"/>
                  <a:pt x="372883" y="257801"/>
                  <a:pt x="401899" y="231674"/>
                </a:cubicBezTo>
                <a:lnTo>
                  <a:pt x="379737" y="212301"/>
                </a:lnTo>
                <a:cubicBezTo>
                  <a:pt x="376978" y="209547"/>
                  <a:pt x="374218" y="204037"/>
                  <a:pt x="375642" y="199949"/>
                </a:cubicBezTo>
                <a:cubicBezTo>
                  <a:pt x="376978" y="194439"/>
                  <a:pt x="381161" y="190263"/>
                  <a:pt x="385255" y="188930"/>
                </a:cubicBezTo>
                <a:lnTo>
                  <a:pt x="439102" y="170979"/>
                </a:lnTo>
                <a:cubicBezTo>
                  <a:pt x="448804" y="159959"/>
                  <a:pt x="469542" y="136498"/>
                  <a:pt x="469542" y="96509"/>
                </a:cubicBezTo>
                <a:cubicBezTo>
                  <a:pt x="469542" y="71715"/>
                  <a:pt x="465359" y="51009"/>
                  <a:pt x="455746" y="35813"/>
                </a:cubicBezTo>
                <a:lnTo>
                  <a:pt x="218194" y="339202"/>
                </a:lnTo>
                <a:cubicBezTo>
                  <a:pt x="215435" y="343290"/>
                  <a:pt x="211252" y="344712"/>
                  <a:pt x="207158" y="344712"/>
                </a:cubicBezTo>
                <a:cubicBezTo>
                  <a:pt x="204399" y="344712"/>
                  <a:pt x="201640" y="343290"/>
                  <a:pt x="198880" y="341957"/>
                </a:cubicBezTo>
                <a:cubicBezTo>
                  <a:pt x="191938" y="337780"/>
                  <a:pt x="191938" y="328183"/>
                  <a:pt x="196121" y="322673"/>
                </a:cubicBezTo>
                <a:lnTo>
                  <a:pt x="444621" y="5510"/>
                </a:lnTo>
                <a:cubicBezTo>
                  <a:pt x="446045" y="2755"/>
                  <a:pt x="450228" y="0"/>
                  <a:pt x="454322"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60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3" name="文本框 44"/>
          <p:cNvSpPr txBox="1"/>
          <p:nvPr/>
        </p:nvSpPr>
        <p:spPr>
          <a:xfrm>
            <a:off x="6472354" y="3932738"/>
            <a:ext cx="1835046" cy="1066756"/>
          </a:xfrm>
          <a:prstGeom prst="rect">
            <a:avLst/>
          </a:prstGeom>
          <a:noFill/>
        </p:spPr>
        <p:txBody>
          <a:bodyPr wrap="square" lIns="0" tIns="0" rIns="0" bIns="0" anchor="ctr" anchorCtr="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pPr>
            <a:r>
              <a:rPr lang="zh-CN" altLang="en-US" sz="16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及时发现病人，早期隔离、治疗。在流脑流行季节，一旦发现不明原因的发热、乏力、咽喉痛等症状的病人</a:t>
            </a:r>
            <a:endParaRPr lang="zh-CN" altLang="en-US" sz="16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6" name="星形: 七角 45"/>
          <p:cNvSpPr/>
          <p:nvPr/>
        </p:nvSpPr>
        <p:spPr>
          <a:xfrm>
            <a:off x="9470762" y="2180862"/>
            <a:ext cx="965831" cy="965832"/>
          </a:xfrm>
          <a:prstGeom prst="star7">
            <a:avLst>
              <a:gd name="adj" fmla="val 40882"/>
              <a:gd name="hf" fmla="val 102572"/>
              <a:gd name="vf" fmla="val 105210"/>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60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7" name="任意多边形: 形状 46"/>
          <p:cNvSpPr/>
          <p:nvPr/>
        </p:nvSpPr>
        <p:spPr bwMode="auto">
          <a:xfrm>
            <a:off x="9691343" y="2377451"/>
            <a:ext cx="524668" cy="572652"/>
          </a:xfrm>
          <a:custGeom>
            <a:avLst/>
            <a:gdLst>
              <a:gd name="connsiteX0" fmla="*/ 333675 w 554848"/>
              <a:gd name="connsiteY0" fmla="*/ 536932 h 605592"/>
              <a:gd name="connsiteX1" fmla="*/ 387898 w 554848"/>
              <a:gd name="connsiteY1" fmla="*/ 605592 h 605592"/>
              <a:gd name="connsiteX2" fmla="*/ 97380 w 554848"/>
              <a:gd name="connsiteY2" fmla="*/ 605592 h 605592"/>
              <a:gd name="connsiteX3" fmla="*/ 275317 w 554848"/>
              <a:gd name="connsiteY3" fmla="*/ 374420 h 605592"/>
              <a:gd name="connsiteX4" fmla="*/ 316698 w 554848"/>
              <a:gd name="connsiteY4" fmla="*/ 415783 h 605592"/>
              <a:gd name="connsiteX5" fmla="*/ 264832 w 554848"/>
              <a:gd name="connsiteY5" fmla="*/ 426356 h 605592"/>
              <a:gd name="connsiteX6" fmla="*/ 47076 w 554848"/>
              <a:gd name="connsiteY6" fmla="*/ 296539 h 605592"/>
              <a:gd name="connsiteX7" fmla="*/ 34634 w 554848"/>
              <a:gd name="connsiteY7" fmla="*/ 308960 h 605592"/>
              <a:gd name="connsiteX8" fmla="*/ 47076 w 554848"/>
              <a:gd name="connsiteY8" fmla="*/ 321474 h 605592"/>
              <a:gd name="connsiteX9" fmla="*/ 258408 w 554848"/>
              <a:gd name="connsiteY9" fmla="*/ 321474 h 605592"/>
              <a:gd name="connsiteX10" fmla="*/ 270943 w 554848"/>
              <a:gd name="connsiteY10" fmla="*/ 308960 h 605592"/>
              <a:gd name="connsiteX11" fmla="*/ 258408 w 554848"/>
              <a:gd name="connsiteY11" fmla="*/ 296539 h 605592"/>
              <a:gd name="connsiteX12" fmla="*/ 500073 w 554848"/>
              <a:gd name="connsiteY12" fmla="*/ 209438 h 605592"/>
              <a:gd name="connsiteX13" fmla="*/ 517809 w 554848"/>
              <a:gd name="connsiteY13" fmla="*/ 227045 h 605592"/>
              <a:gd name="connsiteX14" fmla="*/ 340079 w 554848"/>
              <a:gd name="connsiteY14" fmla="*/ 404410 h 605592"/>
              <a:gd name="connsiteX15" fmla="*/ 322343 w 554848"/>
              <a:gd name="connsiteY15" fmla="*/ 386710 h 605592"/>
              <a:gd name="connsiteX16" fmla="*/ 49119 w 554848"/>
              <a:gd name="connsiteY16" fmla="*/ 179833 h 605592"/>
              <a:gd name="connsiteX17" fmla="*/ 36584 w 554848"/>
              <a:gd name="connsiteY17" fmla="*/ 192347 h 605592"/>
              <a:gd name="connsiteX18" fmla="*/ 49119 w 554848"/>
              <a:gd name="connsiteY18" fmla="*/ 204768 h 605592"/>
              <a:gd name="connsiteX19" fmla="*/ 368717 w 554848"/>
              <a:gd name="connsiteY19" fmla="*/ 204768 h 605592"/>
              <a:gd name="connsiteX20" fmla="*/ 381252 w 554848"/>
              <a:gd name="connsiteY20" fmla="*/ 192347 h 605592"/>
              <a:gd name="connsiteX21" fmla="*/ 368717 w 554848"/>
              <a:gd name="connsiteY21" fmla="*/ 179833 h 605592"/>
              <a:gd name="connsiteX22" fmla="*/ 464585 w 554848"/>
              <a:gd name="connsiteY22" fmla="*/ 173803 h 605592"/>
              <a:gd name="connsiteX23" fmla="*/ 482314 w 554848"/>
              <a:gd name="connsiteY23" fmla="*/ 191416 h 605592"/>
              <a:gd name="connsiteX24" fmla="*/ 304648 w 554848"/>
              <a:gd name="connsiteY24" fmla="*/ 368846 h 605592"/>
              <a:gd name="connsiteX25" fmla="*/ 286919 w 554848"/>
              <a:gd name="connsiteY25" fmla="*/ 351140 h 605592"/>
              <a:gd name="connsiteX26" fmla="*/ 498233 w 554848"/>
              <a:gd name="connsiteY26" fmla="*/ 140235 h 605592"/>
              <a:gd name="connsiteX27" fmla="*/ 515589 w 554848"/>
              <a:gd name="connsiteY27" fmla="*/ 140235 h 605592"/>
              <a:gd name="connsiteX28" fmla="*/ 551229 w 554848"/>
              <a:gd name="connsiteY28" fmla="*/ 175830 h 605592"/>
              <a:gd name="connsiteX29" fmla="*/ 551229 w 554848"/>
              <a:gd name="connsiteY29" fmla="*/ 193164 h 605592"/>
              <a:gd name="connsiteX30" fmla="*/ 535358 w 554848"/>
              <a:gd name="connsiteY30" fmla="*/ 209015 h 605592"/>
              <a:gd name="connsiteX31" fmla="*/ 482455 w 554848"/>
              <a:gd name="connsiteY31" fmla="*/ 156086 h 605592"/>
              <a:gd name="connsiteX32" fmla="*/ 49119 w 554848"/>
              <a:gd name="connsiteY32" fmla="*/ 62571 h 605592"/>
              <a:gd name="connsiteX33" fmla="*/ 36584 w 554848"/>
              <a:gd name="connsiteY33" fmla="*/ 74992 h 605592"/>
              <a:gd name="connsiteX34" fmla="*/ 49119 w 554848"/>
              <a:gd name="connsiteY34" fmla="*/ 87506 h 605592"/>
              <a:gd name="connsiteX35" fmla="*/ 368717 w 554848"/>
              <a:gd name="connsiteY35" fmla="*/ 87506 h 605592"/>
              <a:gd name="connsiteX36" fmla="*/ 381252 w 554848"/>
              <a:gd name="connsiteY36" fmla="*/ 74992 h 605592"/>
              <a:gd name="connsiteX37" fmla="*/ 368717 w 554848"/>
              <a:gd name="connsiteY37" fmla="*/ 62571 h 605592"/>
              <a:gd name="connsiteX38" fmla="*/ 0 w 554848"/>
              <a:gd name="connsiteY38" fmla="*/ 0 h 605592"/>
              <a:gd name="connsiteX39" fmla="*/ 422664 w 554848"/>
              <a:gd name="connsiteY39" fmla="*/ 0 h 605592"/>
              <a:gd name="connsiteX40" fmla="*/ 422664 w 554848"/>
              <a:gd name="connsiteY40" fmla="*/ 180204 h 605592"/>
              <a:gd name="connsiteX41" fmla="*/ 255623 w 554848"/>
              <a:gd name="connsiteY41" fmla="*/ 346966 h 605592"/>
              <a:gd name="connsiteX42" fmla="*/ 242159 w 554848"/>
              <a:gd name="connsiteY42" fmla="*/ 413338 h 605592"/>
              <a:gd name="connsiteX43" fmla="*/ 47169 w 554848"/>
              <a:gd name="connsiteY43" fmla="*/ 413338 h 605592"/>
              <a:gd name="connsiteX44" fmla="*/ 34634 w 554848"/>
              <a:gd name="connsiteY44" fmla="*/ 425759 h 605592"/>
              <a:gd name="connsiteX45" fmla="*/ 47169 w 554848"/>
              <a:gd name="connsiteY45" fmla="*/ 438273 h 605592"/>
              <a:gd name="connsiteX46" fmla="*/ 236774 w 554848"/>
              <a:gd name="connsiteY46" fmla="*/ 438273 h 605592"/>
              <a:gd name="connsiteX47" fmla="*/ 232967 w 554848"/>
              <a:gd name="connsiteY47" fmla="*/ 457554 h 605592"/>
              <a:gd name="connsiteX48" fmla="*/ 343740 w 554848"/>
              <a:gd name="connsiteY48" fmla="*/ 435585 h 605592"/>
              <a:gd name="connsiteX49" fmla="*/ 422757 w 554848"/>
              <a:gd name="connsiteY49" fmla="*/ 356699 h 605592"/>
              <a:gd name="connsiteX50" fmla="*/ 422757 w 554848"/>
              <a:gd name="connsiteY50" fmla="*/ 605592 h 605592"/>
              <a:gd name="connsiteX51" fmla="*/ 343740 w 554848"/>
              <a:gd name="connsiteY51" fmla="*/ 505664 h 605592"/>
              <a:gd name="connsiteX52" fmla="*/ 0 w 554848"/>
              <a:gd name="connsiteY52" fmla="*/ 605592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54848" h="605592">
                <a:moveTo>
                  <a:pt x="333675" y="536932"/>
                </a:moveTo>
                <a:lnTo>
                  <a:pt x="387898" y="605592"/>
                </a:lnTo>
                <a:lnTo>
                  <a:pt x="97380" y="605592"/>
                </a:lnTo>
                <a:close/>
                <a:moveTo>
                  <a:pt x="275317" y="374420"/>
                </a:moveTo>
                <a:lnTo>
                  <a:pt x="316698" y="415783"/>
                </a:lnTo>
                <a:lnTo>
                  <a:pt x="264832" y="426356"/>
                </a:lnTo>
                <a:close/>
                <a:moveTo>
                  <a:pt x="47076" y="296539"/>
                </a:moveTo>
                <a:cubicBezTo>
                  <a:pt x="40391" y="296539"/>
                  <a:pt x="35098" y="302286"/>
                  <a:pt x="34634" y="308960"/>
                </a:cubicBezTo>
                <a:cubicBezTo>
                  <a:pt x="34634" y="316191"/>
                  <a:pt x="40391" y="321474"/>
                  <a:pt x="47076" y="321474"/>
                </a:cubicBezTo>
                <a:lnTo>
                  <a:pt x="258408" y="321474"/>
                </a:lnTo>
                <a:cubicBezTo>
                  <a:pt x="265651" y="321474"/>
                  <a:pt x="270943" y="315635"/>
                  <a:pt x="270943" y="308960"/>
                </a:cubicBezTo>
                <a:cubicBezTo>
                  <a:pt x="270943" y="301823"/>
                  <a:pt x="265094" y="296539"/>
                  <a:pt x="258408" y="296539"/>
                </a:cubicBezTo>
                <a:close/>
                <a:moveTo>
                  <a:pt x="500073" y="209438"/>
                </a:moveTo>
                <a:lnTo>
                  <a:pt x="517809" y="227045"/>
                </a:lnTo>
                <a:lnTo>
                  <a:pt x="340079" y="404410"/>
                </a:lnTo>
                <a:lnTo>
                  <a:pt x="322343" y="386710"/>
                </a:lnTo>
                <a:close/>
                <a:moveTo>
                  <a:pt x="49119" y="179833"/>
                </a:moveTo>
                <a:cubicBezTo>
                  <a:pt x="42248" y="179833"/>
                  <a:pt x="37048" y="185024"/>
                  <a:pt x="36584" y="192347"/>
                </a:cubicBezTo>
                <a:cubicBezTo>
                  <a:pt x="36584" y="199485"/>
                  <a:pt x="42434" y="204768"/>
                  <a:pt x="49119" y="204768"/>
                </a:cubicBezTo>
                <a:lnTo>
                  <a:pt x="368717" y="204768"/>
                </a:lnTo>
                <a:cubicBezTo>
                  <a:pt x="375959" y="204768"/>
                  <a:pt x="381252" y="199021"/>
                  <a:pt x="381252" y="192347"/>
                </a:cubicBezTo>
                <a:cubicBezTo>
                  <a:pt x="381252" y="185117"/>
                  <a:pt x="375402" y="179833"/>
                  <a:pt x="368717" y="179833"/>
                </a:cubicBezTo>
                <a:close/>
                <a:moveTo>
                  <a:pt x="464585" y="173803"/>
                </a:moveTo>
                <a:lnTo>
                  <a:pt x="482314" y="191416"/>
                </a:lnTo>
                <a:lnTo>
                  <a:pt x="304648" y="368846"/>
                </a:lnTo>
                <a:lnTo>
                  <a:pt x="286919" y="351140"/>
                </a:lnTo>
                <a:close/>
                <a:moveTo>
                  <a:pt x="498233" y="140235"/>
                </a:moveTo>
                <a:cubicBezTo>
                  <a:pt x="503059" y="135415"/>
                  <a:pt x="510763" y="135415"/>
                  <a:pt x="515589" y="140235"/>
                </a:cubicBezTo>
                <a:lnTo>
                  <a:pt x="551229" y="175830"/>
                </a:lnTo>
                <a:cubicBezTo>
                  <a:pt x="556055" y="180650"/>
                  <a:pt x="556055" y="188807"/>
                  <a:pt x="551229" y="193164"/>
                </a:cubicBezTo>
                <a:lnTo>
                  <a:pt x="535358" y="209015"/>
                </a:lnTo>
                <a:lnTo>
                  <a:pt x="482455" y="156086"/>
                </a:lnTo>
                <a:close/>
                <a:moveTo>
                  <a:pt x="49119" y="62571"/>
                </a:moveTo>
                <a:cubicBezTo>
                  <a:pt x="42248" y="62571"/>
                  <a:pt x="37048" y="67762"/>
                  <a:pt x="36584" y="74992"/>
                </a:cubicBezTo>
                <a:cubicBezTo>
                  <a:pt x="36584" y="82223"/>
                  <a:pt x="42434" y="87506"/>
                  <a:pt x="49119" y="87506"/>
                </a:cubicBezTo>
                <a:lnTo>
                  <a:pt x="368717" y="87506"/>
                </a:lnTo>
                <a:cubicBezTo>
                  <a:pt x="375959" y="87506"/>
                  <a:pt x="381252" y="81666"/>
                  <a:pt x="381252" y="74992"/>
                </a:cubicBezTo>
                <a:cubicBezTo>
                  <a:pt x="381252" y="67854"/>
                  <a:pt x="375402" y="62571"/>
                  <a:pt x="368717" y="62571"/>
                </a:cubicBezTo>
                <a:close/>
                <a:moveTo>
                  <a:pt x="0" y="0"/>
                </a:moveTo>
                <a:lnTo>
                  <a:pt x="422664" y="0"/>
                </a:lnTo>
                <a:lnTo>
                  <a:pt x="422664" y="180204"/>
                </a:lnTo>
                <a:lnTo>
                  <a:pt x="255623" y="346966"/>
                </a:lnTo>
                <a:lnTo>
                  <a:pt x="242159" y="413338"/>
                </a:lnTo>
                <a:lnTo>
                  <a:pt x="47169" y="413338"/>
                </a:lnTo>
                <a:cubicBezTo>
                  <a:pt x="39927" y="413338"/>
                  <a:pt x="34634" y="419085"/>
                  <a:pt x="34634" y="425759"/>
                </a:cubicBezTo>
                <a:cubicBezTo>
                  <a:pt x="34634" y="432989"/>
                  <a:pt x="40484" y="438273"/>
                  <a:pt x="47169" y="438273"/>
                </a:cubicBezTo>
                <a:lnTo>
                  <a:pt x="236774" y="438273"/>
                </a:lnTo>
                <a:lnTo>
                  <a:pt x="232967" y="457554"/>
                </a:lnTo>
                <a:lnTo>
                  <a:pt x="343740" y="435585"/>
                </a:lnTo>
                <a:lnTo>
                  <a:pt x="422757" y="356699"/>
                </a:lnTo>
                <a:lnTo>
                  <a:pt x="422757" y="605592"/>
                </a:lnTo>
                <a:lnTo>
                  <a:pt x="343740" y="505664"/>
                </a:lnTo>
                <a:lnTo>
                  <a:pt x="0" y="605592"/>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60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9" name="文本框 42"/>
          <p:cNvSpPr txBox="1"/>
          <p:nvPr/>
        </p:nvSpPr>
        <p:spPr>
          <a:xfrm>
            <a:off x="9036155" y="3682261"/>
            <a:ext cx="1835046" cy="1066756"/>
          </a:xfrm>
          <a:prstGeom prst="rect">
            <a:avLst/>
          </a:prstGeom>
          <a:noFill/>
        </p:spPr>
        <p:txBody>
          <a:bodyPr wrap="square" lIns="0" tIns="0" rIns="0" bIns="0" anchor="ctr" anchorCtr="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pPr>
            <a:r>
              <a:rPr lang="zh-CN" altLang="en-US" sz="16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应提高警惕。若病人出现高烧不退、剧烈头痛、喷射呕吐等</a:t>
            </a:r>
            <a:endParaRPr lang="zh-CN" altLang="en-US" sz="16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8" name="文本框 17"/>
          <p:cNvSpPr txBox="1"/>
          <p:nvPr/>
        </p:nvSpPr>
        <p:spPr>
          <a:xfrm>
            <a:off x="5086211" y="0"/>
            <a:ext cx="2019579" cy="578539"/>
          </a:xfrm>
          <a:prstGeom prst="rect">
            <a:avLst/>
          </a:prstGeom>
          <a:solidFill>
            <a:srgbClr val="2B6DFF"/>
          </a:solidFill>
        </p:spPr>
        <p:txBody>
          <a:bodyPr wrap="none" rtlCol="0">
            <a:noAutofit/>
            <a:scene3d>
              <a:camera prst="orthographicFront"/>
              <a:lightRig rig="threePt" dir="t"/>
            </a:scene3d>
            <a:sp3d contourW="12700"/>
          </a:bodyPr>
          <a:lstStyle/>
          <a:p>
            <a:pPr algn="dist"/>
            <a:r>
              <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调试寒温</a:t>
            </a:r>
            <a:endPar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arn(inVertical)">
                                      <p:cBhvr>
                                        <p:cTn id="23" dur="500"/>
                                        <p:tgtEl>
                                          <p:spTgt spid="35"/>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arn(inVertical)">
                                      <p:cBhvr>
                                        <p:cTn id="27" dur="500"/>
                                        <p:tgtEl>
                                          <p:spTgt spid="37"/>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arn(inVertical)">
                                      <p:cBhvr>
                                        <p:cTn id="31" dur="500"/>
                                        <p:tgtEl>
                                          <p:spTgt spid="40"/>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inVertical)">
                                      <p:cBhvr>
                                        <p:cTn id="35" dur="500"/>
                                        <p:tgtEl>
                                          <p:spTgt spid="41"/>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barn(inVertical)">
                                      <p:cBhvr>
                                        <p:cTn id="39" dur="500"/>
                                        <p:tgtEl>
                                          <p:spTgt spid="43"/>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barn(inVertical)">
                                      <p:cBhvr>
                                        <p:cTn id="43" dur="500"/>
                                        <p:tgtEl>
                                          <p:spTgt spid="46"/>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barn(inVertical)">
                                      <p:cBhvr>
                                        <p:cTn id="51" dur="500"/>
                                        <p:tgtEl>
                                          <p:spTgt spid="49"/>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25" grpId="0"/>
      <p:bldP spid="34" grpId="0" animBg="1"/>
      <p:bldP spid="35" grpId="0" animBg="1"/>
      <p:bldP spid="37" grpId="0"/>
      <p:bldP spid="40" grpId="0" animBg="1"/>
      <p:bldP spid="41" grpId="0" animBg="1"/>
      <p:bldP spid="43" grpId="0"/>
      <p:bldP spid="46" grpId="0" animBg="1"/>
      <p:bldP spid="47" grpId="0" animBg="1"/>
      <p:bldP spid="49"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60427" y="1406824"/>
            <a:ext cx="10478295" cy="895612"/>
          </a:xfrm>
          <a:prstGeom prst="rect">
            <a:avLst/>
          </a:prstGeom>
          <a:noFill/>
        </p:spPr>
        <p:txBody>
          <a:bodyPr wrap="square" lIns="91423" tIns="45711" rIns="91423" bIns="45711" rtlCol="0">
            <a:spAutoFit/>
          </a:bodyPr>
          <a:lstStyle/>
          <a:p>
            <a:pPr>
              <a:lnSpc>
                <a:spcPct val="110000"/>
              </a:lnSpc>
            </a:pPr>
            <a:r>
              <a:rPr lang="zh-CN" altLang="en-US" sz="2400" dirty="0">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应立即送医院检查，确诊者应隔离治疗。病人污染的环境、用品等要严格消毒，以防扩散</a:t>
            </a:r>
            <a:endParaRPr lang="en-US" sz="2400" dirty="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4" name="Title 20"/>
          <p:cNvSpPr txBox="1"/>
          <p:nvPr/>
        </p:nvSpPr>
        <p:spPr>
          <a:xfrm>
            <a:off x="9512141" y="2935020"/>
            <a:ext cx="1826581" cy="664221"/>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zh-CN" altLang="en-US" sz="105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空气不流通的公共场所。注意根据天气变化，随时增减衣服，避免感冒。</a:t>
            </a:r>
            <a:endParaRPr lang="zh-CN" altLang="en-US" sz="105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5" name="Oval 84"/>
          <p:cNvSpPr/>
          <p:nvPr/>
        </p:nvSpPr>
        <p:spPr>
          <a:xfrm>
            <a:off x="8910004" y="3041899"/>
            <a:ext cx="472624" cy="472748"/>
          </a:xfrm>
          <a:prstGeom prst="ellipse">
            <a:avLst/>
          </a:prstGeom>
          <a:solidFill>
            <a:schemeClr val="accent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8" name="Title 20"/>
          <p:cNvSpPr txBox="1"/>
          <p:nvPr/>
        </p:nvSpPr>
        <p:spPr>
          <a:xfrm>
            <a:off x="9512140" y="3749378"/>
            <a:ext cx="1826580" cy="454163"/>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zh-CN" altLang="en-US" sz="105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加强疾病监测，做到早发现、早报告、早诊断</a:t>
            </a:r>
            <a:endParaRPr lang="en-US" sz="105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9" name="Oval 88"/>
          <p:cNvSpPr/>
          <p:nvPr/>
        </p:nvSpPr>
        <p:spPr>
          <a:xfrm>
            <a:off x="8910004" y="3751230"/>
            <a:ext cx="472624" cy="472748"/>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2" name="Title 20"/>
          <p:cNvSpPr txBox="1"/>
          <p:nvPr/>
        </p:nvSpPr>
        <p:spPr>
          <a:xfrm>
            <a:off x="9512140" y="4521726"/>
            <a:ext cx="1379637" cy="454163"/>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zh-CN" altLang="en-US" sz="105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早隔离并及早就近住院医治病人。</a:t>
            </a:r>
            <a:endParaRPr lang="en-US" sz="105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3" name="Oval 92"/>
          <p:cNvSpPr/>
          <p:nvPr/>
        </p:nvSpPr>
        <p:spPr>
          <a:xfrm>
            <a:off x="8910004" y="4523578"/>
            <a:ext cx="472624" cy="472748"/>
          </a:xfrm>
          <a:prstGeom prst="ellipse">
            <a:avLst/>
          </a:prstGeom>
          <a:solidFill>
            <a:schemeClr val="accent3"/>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6" name="Title 20"/>
          <p:cNvSpPr txBox="1"/>
          <p:nvPr/>
        </p:nvSpPr>
        <p:spPr>
          <a:xfrm>
            <a:off x="9512140" y="5231054"/>
            <a:ext cx="1826580" cy="454163"/>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zh-CN" altLang="en-US" sz="105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对病人密切接触者，立即进行预防性服药。</a:t>
            </a:r>
            <a:endParaRPr lang="zh-CN" altLang="en-US" sz="105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7" name="Oval 96"/>
          <p:cNvSpPr/>
          <p:nvPr/>
        </p:nvSpPr>
        <p:spPr>
          <a:xfrm>
            <a:off x="8910004" y="5232907"/>
            <a:ext cx="472624" cy="472748"/>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8" name="Freeform 211"/>
          <p:cNvSpPr>
            <a:spLocks noEditPoints="1"/>
          </p:cNvSpPr>
          <p:nvPr/>
        </p:nvSpPr>
        <p:spPr bwMode="auto">
          <a:xfrm>
            <a:off x="9037203" y="3160655"/>
            <a:ext cx="214303" cy="212685"/>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rgbClr val="FFFFFF"/>
          </a:solidFill>
          <a:ln w="9525">
            <a:noFill/>
            <a:round/>
          </a:ln>
        </p:spPr>
        <p:txBody>
          <a:bodyPr vert="horz" wrap="square" lIns="45720" tIns="22860" rIns="45720" bIns="22860" numCol="1" anchor="t" anchorCtr="0" compatLnSpc="1"/>
          <a:lstStyle/>
          <a:p>
            <a:endParaRPr lang="en-US" sz="9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9" name="Freeform 14"/>
          <p:cNvSpPr>
            <a:spLocks noEditPoints="1"/>
          </p:cNvSpPr>
          <p:nvPr/>
        </p:nvSpPr>
        <p:spPr bwMode="auto">
          <a:xfrm>
            <a:off x="9019704" y="3883087"/>
            <a:ext cx="261307" cy="201084"/>
          </a:xfrm>
          <a:custGeom>
            <a:avLst/>
            <a:gdLst/>
            <a:ahLst/>
            <a:cxnLst>
              <a:cxn ang="0">
                <a:pos x="78" y="47"/>
              </a:cxn>
              <a:cxn ang="0">
                <a:pos x="76" y="48"/>
              </a:cxn>
              <a:cxn ang="0">
                <a:pos x="73" y="48"/>
              </a:cxn>
              <a:cxn ang="0">
                <a:pos x="73" y="53"/>
              </a:cxn>
              <a:cxn ang="0">
                <a:pos x="65" y="60"/>
              </a:cxn>
              <a:cxn ang="0">
                <a:pos x="58" y="53"/>
              </a:cxn>
              <a:cxn ang="0">
                <a:pos x="58" y="48"/>
              </a:cxn>
              <a:cxn ang="0">
                <a:pos x="19" y="48"/>
              </a:cxn>
              <a:cxn ang="0">
                <a:pos x="19" y="53"/>
              </a:cxn>
              <a:cxn ang="0">
                <a:pos x="12" y="60"/>
              </a:cxn>
              <a:cxn ang="0">
                <a:pos x="5" y="53"/>
              </a:cxn>
              <a:cxn ang="0">
                <a:pos x="5" y="48"/>
              </a:cxn>
              <a:cxn ang="0">
                <a:pos x="1" y="48"/>
              </a:cxn>
              <a:cxn ang="0">
                <a:pos x="0" y="47"/>
              </a:cxn>
              <a:cxn ang="0">
                <a:pos x="0" y="32"/>
              </a:cxn>
              <a:cxn ang="0">
                <a:pos x="8" y="24"/>
              </a:cxn>
              <a:cxn ang="0">
                <a:pos x="9" y="24"/>
              </a:cxn>
              <a:cxn ang="0">
                <a:pos x="13" y="8"/>
              </a:cxn>
              <a:cxn ang="0">
                <a:pos x="24" y="0"/>
              </a:cxn>
              <a:cxn ang="0">
                <a:pos x="53" y="0"/>
              </a:cxn>
              <a:cxn ang="0">
                <a:pos x="64" y="8"/>
              </a:cxn>
              <a:cxn ang="0">
                <a:pos x="68" y="24"/>
              </a:cxn>
              <a:cxn ang="0">
                <a:pos x="69" y="24"/>
              </a:cxn>
              <a:cxn ang="0">
                <a:pos x="78" y="32"/>
              </a:cxn>
              <a:cxn ang="0">
                <a:pos x="78" y="47"/>
              </a:cxn>
              <a:cxn ang="0">
                <a:pos x="12" y="30"/>
              </a:cxn>
              <a:cxn ang="0">
                <a:pos x="6" y="36"/>
              </a:cxn>
              <a:cxn ang="0">
                <a:pos x="12" y="42"/>
              </a:cxn>
              <a:cxn ang="0">
                <a:pos x="18" y="36"/>
              </a:cxn>
              <a:cxn ang="0">
                <a:pos x="12" y="30"/>
              </a:cxn>
              <a:cxn ang="0">
                <a:pos x="58" y="24"/>
              </a:cxn>
              <a:cxn ang="0">
                <a:pos x="55" y="10"/>
              </a:cxn>
              <a:cxn ang="0">
                <a:pos x="53" y="9"/>
              </a:cxn>
              <a:cxn ang="0">
                <a:pos x="24" y="9"/>
              </a:cxn>
              <a:cxn ang="0">
                <a:pos x="23" y="10"/>
              </a:cxn>
              <a:cxn ang="0">
                <a:pos x="19" y="24"/>
              </a:cxn>
              <a:cxn ang="0">
                <a:pos x="58" y="24"/>
              </a:cxn>
              <a:cxn ang="0">
                <a:pos x="65" y="30"/>
              </a:cxn>
              <a:cxn ang="0">
                <a:pos x="59" y="36"/>
              </a:cxn>
              <a:cxn ang="0">
                <a:pos x="65" y="42"/>
              </a:cxn>
              <a:cxn ang="0">
                <a:pos x="71" y="36"/>
              </a:cxn>
              <a:cxn ang="0">
                <a:pos x="65" y="30"/>
              </a:cxn>
            </a:cxnLst>
            <a:rect l="0" t="0" r="r" b="b"/>
            <a:pathLst>
              <a:path w="78" h="60">
                <a:moveTo>
                  <a:pt x="78" y="47"/>
                </a:moveTo>
                <a:cubicBezTo>
                  <a:pt x="78" y="48"/>
                  <a:pt x="77" y="48"/>
                  <a:pt x="76" y="48"/>
                </a:cubicBezTo>
                <a:cubicBezTo>
                  <a:pt x="73" y="48"/>
                  <a:pt x="73" y="48"/>
                  <a:pt x="73" y="48"/>
                </a:cubicBezTo>
                <a:cubicBezTo>
                  <a:pt x="73" y="53"/>
                  <a:pt x="73" y="53"/>
                  <a:pt x="73" y="53"/>
                </a:cubicBezTo>
                <a:cubicBezTo>
                  <a:pt x="73" y="57"/>
                  <a:pt x="69" y="60"/>
                  <a:pt x="65" y="60"/>
                </a:cubicBezTo>
                <a:cubicBezTo>
                  <a:pt x="61" y="60"/>
                  <a:pt x="58" y="57"/>
                  <a:pt x="58" y="53"/>
                </a:cubicBezTo>
                <a:cubicBezTo>
                  <a:pt x="58" y="48"/>
                  <a:pt x="58" y="48"/>
                  <a:pt x="58" y="48"/>
                </a:cubicBezTo>
                <a:cubicBezTo>
                  <a:pt x="19" y="48"/>
                  <a:pt x="19" y="48"/>
                  <a:pt x="19" y="48"/>
                </a:cubicBezTo>
                <a:cubicBezTo>
                  <a:pt x="19" y="53"/>
                  <a:pt x="19" y="53"/>
                  <a:pt x="19" y="53"/>
                </a:cubicBezTo>
                <a:cubicBezTo>
                  <a:pt x="19" y="57"/>
                  <a:pt x="16" y="60"/>
                  <a:pt x="12" y="60"/>
                </a:cubicBezTo>
                <a:cubicBezTo>
                  <a:pt x="8" y="60"/>
                  <a:pt x="5" y="57"/>
                  <a:pt x="5" y="53"/>
                </a:cubicBezTo>
                <a:cubicBezTo>
                  <a:pt x="5" y="48"/>
                  <a:pt x="5" y="48"/>
                  <a:pt x="5" y="48"/>
                </a:cubicBezTo>
                <a:cubicBezTo>
                  <a:pt x="1" y="48"/>
                  <a:pt x="1" y="48"/>
                  <a:pt x="1" y="48"/>
                </a:cubicBezTo>
                <a:cubicBezTo>
                  <a:pt x="0" y="48"/>
                  <a:pt x="0" y="48"/>
                  <a:pt x="0" y="47"/>
                </a:cubicBezTo>
                <a:cubicBezTo>
                  <a:pt x="0" y="32"/>
                  <a:pt x="0" y="32"/>
                  <a:pt x="0" y="32"/>
                </a:cubicBezTo>
                <a:cubicBezTo>
                  <a:pt x="0" y="28"/>
                  <a:pt x="4" y="24"/>
                  <a:pt x="8" y="24"/>
                </a:cubicBezTo>
                <a:cubicBezTo>
                  <a:pt x="9" y="24"/>
                  <a:pt x="9" y="24"/>
                  <a:pt x="9" y="24"/>
                </a:cubicBezTo>
                <a:cubicBezTo>
                  <a:pt x="13" y="8"/>
                  <a:pt x="13" y="8"/>
                  <a:pt x="13" y="8"/>
                </a:cubicBezTo>
                <a:cubicBezTo>
                  <a:pt x="14" y="3"/>
                  <a:pt x="19" y="0"/>
                  <a:pt x="24" y="0"/>
                </a:cubicBezTo>
                <a:cubicBezTo>
                  <a:pt x="53" y="0"/>
                  <a:pt x="53" y="0"/>
                  <a:pt x="53" y="0"/>
                </a:cubicBezTo>
                <a:cubicBezTo>
                  <a:pt x="58" y="0"/>
                  <a:pt x="63" y="3"/>
                  <a:pt x="64" y="8"/>
                </a:cubicBezTo>
                <a:cubicBezTo>
                  <a:pt x="68" y="24"/>
                  <a:pt x="68" y="24"/>
                  <a:pt x="68" y="24"/>
                </a:cubicBezTo>
                <a:cubicBezTo>
                  <a:pt x="69" y="24"/>
                  <a:pt x="69" y="24"/>
                  <a:pt x="69" y="24"/>
                </a:cubicBezTo>
                <a:cubicBezTo>
                  <a:pt x="74" y="24"/>
                  <a:pt x="78" y="28"/>
                  <a:pt x="78" y="32"/>
                </a:cubicBezTo>
                <a:lnTo>
                  <a:pt x="78" y="47"/>
                </a:lnTo>
                <a:close/>
                <a:moveTo>
                  <a:pt x="12" y="30"/>
                </a:moveTo>
                <a:cubicBezTo>
                  <a:pt x="9" y="30"/>
                  <a:pt x="6" y="33"/>
                  <a:pt x="6" y="36"/>
                </a:cubicBezTo>
                <a:cubicBezTo>
                  <a:pt x="6" y="39"/>
                  <a:pt x="9" y="42"/>
                  <a:pt x="12" y="42"/>
                </a:cubicBezTo>
                <a:cubicBezTo>
                  <a:pt x="15" y="42"/>
                  <a:pt x="18" y="39"/>
                  <a:pt x="18" y="36"/>
                </a:cubicBezTo>
                <a:cubicBezTo>
                  <a:pt x="18" y="33"/>
                  <a:pt x="15" y="30"/>
                  <a:pt x="12" y="30"/>
                </a:cubicBezTo>
                <a:close/>
                <a:moveTo>
                  <a:pt x="58" y="24"/>
                </a:moveTo>
                <a:cubicBezTo>
                  <a:pt x="55" y="10"/>
                  <a:pt x="55" y="10"/>
                  <a:pt x="55" y="10"/>
                </a:cubicBezTo>
                <a:cubicBezTo>
                  <a:pt x="54" y="10"/>
                  <a:pt x="54" y="9"/>
                  <a:pt x="53" y="9"/>
                </a:cubicBezTo>
                <a:cubicBezTo>
                  <a:pt x="24" y="9"/>
                  <a:pt x="24" y="9"/>
                  <a:pt x="24" y="9"/>
                </a:cubicBezTo>
                <a:cubicBezTo>
                  <a:pt x="24" y="9"/>
                  <a:pt x="23" y="10"/>
                  <a:pt x="23" y="10"/>
                </a:cubicBezTo>
                <a:cubicBezTo>
                  <a:pt x="19" y="24"/>
                  <a:pt x="19" y="24"/>
                  <a:pt x="19" y="24"/>
                </a:cubicBezTo>
                <a:lnTo>
                  <a:pt x="58" y="24"/>
                </a:lnTo>
                <a:close/>
                <a:moveTo>
                  <a:pt x="65" y="30"/>
                </a:moveTo>
                <a:cubicBezTo>
                  <a:pt x="62" y="30"/>
                  <a:pt x="59" y="33"/>
                  <a:pt x="59" y="36"/>
                </a:cubicBezTo>
                <a:cubicBezTo>
                  <a:pt x="59" y="39"/>
                  <a:pt x="62" y="42"/>
                  <a:pt x="65" y="42"/>
                </a:cubicBezTo>
                <a:cubicBezTo>
                  <a:pt x="69" y="42"/>
                  <a:pt x="71" y="39"/>
                  <a:pt x="71" y="36"/>
                </a:cubicBezTo>
                <a:cubicBezTo>
                  <a:pt x="71" y="33"/>
                  <a:pt x="69" y="30"/>
                  <a:pt x="65" y="30"/>
                </a:cubicBezTo>
                <a:close/>
              </a:path>
            </a:pathLst>
          </a:custGeom>
          <a:solidFill>
            <a:srgbClr val="FFFFFF"/>
          </a:solidFill>
          <a:ln w="9525">
            <a:noFill/>
            <a:round/>
          </a:ln>
        </p:spPr>
        <p:txBody>
          <a:bodyPr vert="horz" wrap="square" lIns="45720" tIns="22860" rIns="45720" bIns="22860" numCol="1" anchor="t" anchorCtr="0" compatLnSpc="1"/>
          <a:lstStyle/>
          <a:p>
            <a:endParaRPr lang="en-US" sz="9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00" name="Freeform 77"/>
          <p:cNvSpPr>
            <a:spLocks noEditPoints="1"/>
          </p:cNvSpPr>
          <p:nvPr/>
        </p:nvSpPr>
        <p:spPr bwMode="auto">
          <a:xfrm>
            <a:off x="9006481" y="4616928"/>
            <a:ext cx="275023" cy="275131"/>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FFFFFF"/>
          </a:solidFill>
          <a:ln w="9525">
            <a:noFill/>
            <a:round/>
          </a:ln>
        </p:spPr>
        <p:txBody>
          <a:bodyPr vert="horz" wrap="square" lIns="45720" tIns="22860" rIns="45720" bIns="22860" numCol="1" anchor="t" anchorCtr="0" compatLnSpc="1"/>
          <a:lstStyle/>
          <a:p>
            <a:endParaRPr lang="en-US" sz="9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01" name="Freeform 230"/>
          <p:cNvSpPr>
            <a:spLocks noEditPoints="1"/>
          </p:cNvSpPr>
          <p:nvPr/>
        </p:nvSpPr>
        <p:spPr bwMode="auto">
          <a:xfrm>
            <a:off x="9027728" y="5328956"/>
            <a:ext cx="235733" cy="235825"/>
          </a:xfrm>
          <a:custGeom>
            <a:avLst/>
            <a:gdLst/>
            <a:ahLst/>
            <a:cxnLst>
              <a:cxn ang="0">
                <a:pos x="48" y="26"/>
              </a:cxn>
              <a:cxn ang="0">
                <a:pos x="16" y="58"/>
              </a:cxn>
              <a:cxn ang="0">
                <a:pos x="0" y="58"/>
              </a:cxn>
              <a:cxn ang="0">
                <a:pos x="0" y="42"/>
              </a:cxn>
              <a:cxn ang="0">
                <a:pos x="32" y="10"/>
              </a:cxn>
              <a:cxn ang="0">
                <a:pos x="48" y="26"/>
              </a:cxn>
              <a:cxn ang="0">
                <a:pos x="18" y="50"/>
              </a:cxn>
              <a:cxn ang="0">
                <a:pos x="9" y="41"/>
              </a:cxn>
              <a:cxn ang="0">
                <a:pos x="5" y="44"/>
              </a:cxn>
              <a:cxn ang="0">
                <a:pos x="5" y="48"/>
              </a:cxn>
              <a:cxn ang="0">
                <a:pos x="10" y="48"/>
              </a:cxn>
              <a:cxn ang="0">
                <a:pos x="10" y="53"/>
              </a:cxn>
              <a:cxn ang="0">
                <a:pos x="14" y="53"/>
              </a:cxn>
              <a:cxn ang="0">
                <a:pos x="18" y="50"/>
              </a:cxn>
              <a:cxn ang="0">
                <a:pos x="33" y="17"/>
              </a:cxn>
              <a:cxn ang="0">
                <a:pos x="33" y="17"/>
              </a:cxn>
              <a:cxn ang="0">
                <a:pos x="12" y="38"/>
              </a:cxn>
              <a:cxn ang="0">
                <a:pos x="12" y="38"/>
              </a:cxn>
              <a:cxn ang="0">
                <a:pos x="13" y="39"/>
              </a:cxn>
              <a:cxn ang="0">
                <a:pos x="13" y="39"/>
              </a:cxn>
              <a:cxn ang="0">
                <a:pos x="34" y="18"/>
              </a:cxn>
              <a:cxn ang="0">
                <a:pos x="34" y="18"/>
              </a:cxn>
              <a:cxn ang="0">
                <a:pos x="33" y="17"/>
              </a:cxn>
              <a:cxn ang="0">
                <a:pos x="57" y="18"/>
              </a:cxn>
              <a:cxn ang="0">
                <a:pos x="50" y="24"/>
              </a:cxn>
              <a:cxn ang="0">
                <a:pos x="34" y="8"/>
              </a:cxn>
              <a:cxn ang="0">
                <a:pos x="41" y="2"/>
              </a:cxn>
              <a:cxn ang="0">
                <a:pos x="44" y="0"/>
              </a:cxn>
              <a:cxn ang="0">
                <a:pos x="48" y="2"/>
              </a:cxn>
              <a:cxn ang="0">
                <a:pos x="57" y="11"/>
              </a:cxn>
              <a:cxn ang="0">
                <a:pos x="58" y="14"/>
              </a:cxn>
              <a:cxn ang="0">
                <a:pos x="57" y="18"/>
              </a:cxn>
            </a:cxnLst>
            <a:rect l="0" t="0" r="r" b="b"/>
            <a:pathLst>
              <a:path w="58" h="58">
                <a:moveTo>
                  <a:pt x="48" y="26"/>
                </a:moveTo>
                <a:cubicBezTo>
                  <a:pt x="16" y="58"/>
                  <a:pt x="16" y="58"/>
                  <a:pt x="16" y="58"/>
                </a:cubicBezTo>
                <a:cubicBezTo>
                  <a:pt x="0" y="58"/>
                  <a:pt x="0" y="58"/>
                  <a:pt x="0" y="58"/>
                </a:cubicBezTo>
                <a:cubicBezTo>
                  <a:pt x="0" y="42"/>
                  <a:pt x="0" y="42"/>
                  <a:pt x="0" y="42"/>
                </a:cubicBezTo>
                <a:cubicBezTo>
                  <a:pt x="32" y="10"/>
                  <a:pt x="32" y="10"/>
                  <a:pt x="32" y="10"/>
                </a:cubicBezTo>
                <a:lnTo>
                  <a:pt x="48" y="26"/>
                </a:lnTo>
                <a:close/>
                <a:moveTo>
                  <a:pt x="18" y="50"/>
                </a:moveTo>
                <a:cubicBezTo>
                  <a:pt x="9" y="41"/>
                  <a:pt x="9" y="41"/>
                  <a:pt x="9" y="41"/>
                </a:cubicBezTo>
                <a:cubicBezTo>
                  <a:pt x="5" y="44"/>
                  <a:pt x="5" y="44"/>
                  <a:pt x="5" y="44"/>
                </a:cubicBezTo>
                <a:cubicBezTo>
                  <a:pt x="5" y="48"/>
                  <a:pt x="5" y="48"/>
                  <a:pt x="5" y="48"/>
                </a:cubicBezTo>
                <a:cubicBezTo>
                  <a:pt x="10" y="48"/>
                  <a:pt x="10" y="48"/>
                  <a:pt x="10" y="48"/>
                </a:cubicBezTo>
                <a:cubicBezTo>
                  <a:pt x="10" y="53"/>
                  <a:pt x="10" y="53"/>
                  <a:pt x="10" y="53"/>
                </a:cubicBezTo>
                <a:cubicBezTo>
                  <a:pt x="14" y="53"/>
                  <a:pt x="14" y="53"/>
                  <a:pt x="14" y="53"/>
                </a:cubicBezTo>
                <a:lnTo>
                  <a:pt x="18" y="50"/>
                </a:lnTo>
                <a:close/>
                <a:moveTo>
                  <a:pt x="33" y="17"/>
                </a:moveTo>
                <a:cubicBezTo>
                  <a:pt x="33" y="17"/>
                  <a:pt x="33" y="17"/>
                  <a:pt x="33" y="17"/>
                </a:cubicBezTo>
                <a:cubicBezTo>
                  <a:pt x="12" y="38"/>
                  <a:pt x="12" y="38"/>
                  <a:pt x="12" y="38"/>
                </a:cubicBezTo>
                <a:cubicBezTo>
                  <a:pt x="12" y="38"/>
                  <a:pt x="12" y="38"/>
                  <a:pt x="12" y="38"/>
                </a:cubicBezTo>
                <a:cubicBezTo>
                  <a:pt x="12" y="39"/>
                  <a:pt x="12" y="39"/>
                  <a:pt x="13" y="39"/>
                </a:cubicBezTo>
                <a:cubicBezTo>
                  <a:pt x="13" y="39"/>
                  <a:pt x="13" y="39"/>
                  <a:pt x="13" y="39"/>
                </a:cubicBezTo>
                <a:cubicBezTo>
                  <a:pt x="34" y="18"/>
                  <a:pt x="34" y="18"/>
                  <a:pt x="34" y="18"/>
                </a:cubicBezTo>
                <a:cubicBezTo>
                  <a:pt x="34" y="18"/>
                  <a:pt x="34" y="18"/>
                  <a:pt x="34" y="18"/>
                </a:cubicBezTo>
                <a:cubicBezTo>
                  <a:pt x="34" y="17"/>
                  <a:pt x="34" y="17"/>
                  <a:pt x="33" y="17"/>
                </a:cubicBezTo>
                <a:close/>
                <a:moveTo>
                  <a:pt x="57" y="18"/>
                </a:moveTo>
                <a:cubicBezTo>
                  <a:pt x="50" y="24"/>
                  <a:pt x="50" y="24"/>
                  <a:pt x="50" y="24"/>
                </a:cubicBezTo>
                <a:cubicBezTo>
                  <a:pt x="34" y="8"/>
                  <a:pt x="34" y="8"/>
                  <a:pt x="34" y="8"/>
                </a:cubicBezTo>
                <a:cubicBezTo>
                  <a:pt x="41" y="2"/>
                  <a:pt x="41" y="2"/>
                  <a:pt x="41" y="2"/>
                </a:cubicBezTo>
                <a:cubicBezTo>
                  <a:pt x="42" y="1"/>
                  <a:pt x="43" y="0"/>
                  <a:pt x="44" y="0"/>
                </a:cubicBezTo>
                <a:cubicBezTo>
                  <a:pt x="45" y="0"/>
                  <a:pt x="47" y="1"/>
                  <a:pt x="48" y="2"/>
                </a:cubicBezTo>
                <a:cubicBezTo>
                  <a:pt x="57" y="11"/>
                  <a:pt x="57" y="11"/>
                  <a:pt x="57" y="11"/>
                </a:cubicBezTo>
                <a:cubicBezTo>
                  <a:pt x="57" y="12"/>
                  <a:pt x="58" y="13"/>
                  <a:pt x="58" y="14"/>
                </a:cubicBezTo>
                <a:cubicBezTo>
                  <a:pt x="58" y="15"/>
                  <a:pt x="57" y="17"/>
                  <a:pt x="57" y="18"/>
                </a:cubicBezTo>
                <a:close/>
              </a:path>
            </a:pathLst>
          </a:custGeom>
          <a:solidFill>
            <a:schemeClr val="bg1"/>
          </a:solidFill>
          <a:ln w="9525">
            <a:noFill/>
            <a:round/>
          </a:ln>
        </p:spPr>
        <p:txBody>
          <a:bodyPr vert="horz" wrap="square" lIns="45720" tIns="22860" rIns="45720" bIns="22860" numCol="1" anchor="t" anchorCtr="0" compatLnSpc="1"/>
          <a:lstStyle/>
          <a:p>
            <a:endParaRPr lang="en-US" sz="9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04" name="Title 20"/>
          <p:cNvSpPr txBox="1"/>
          <p:nvPr/>
        </p:nvSpPr>
        <p:spPr>
          <a:xfrm>
            <a:off x="861988" y="2814818"/>
            <a:ext cx="1887369" cy="454163"/>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zh-CN" altLang="en-US" sz="105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培养良好的生活方式。要按时作息</a:t>
            </a:r>
            <a:endParaRPr lang="en-US" sz="105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05" name="Oval 104"/>
          <p:cNvSpPr/>
          <p:nvPr/>
        </p:nvSpPr>
        <p:spPr>
          <a:xfrm>
            <a:off x="2846156" y="2816671"/>
            <a:ext cx="472624" cy="472748"/>
          </a:xfrm>
          <a:prstGeom prst="ellipse">
            <a:avLst/>
          </a:prstGeom>
          <a:solidFill>
            <a:schemeClr val="accent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06" name="Freeform 161"/>
          <p:cNvSpPr>
            <a:spLocks noEditPoints="1"/>
          </p:cNvSpPr>
          <p:nvPr/>
        </p:nvSpPr>
        <p:spPr bwMode="auto">
          <a:xfrm>
            <a:off x="2962360" y="2931861"/>
            <a:ext cx="253709" cy="220075"/>
          </a:xfrm>
          <a:custGeom>
            <a:avLst/>
            <a:gdLst/>
            <a:ahLst/>
            <a:cxnLst>
              <a:cxn ang="0">
                <a:pos x="73" y="19"/>
              </a:cxn>
              <a:cxn ang="0">
                <a:pos x="73" y="53"/>
              </a:cxn>
              <a:cxn ang="0">
                <a:pos x="64" y="63"/>
              </a:cxn>
              <a:cxn ang="0">
                <a:pos x="10" y="63"/>
              </a:cxn>
              <a:cxn ang="0">
                <a:pos x="0" y="53"/>
              </a:cxn>
              <a:cxn ang="0">
                <a:pos x="0" y="19"/>
              </a:cxn>
              <a:cxn ang="0">
                <a:pos x="10" y="9"/>
              </a:cxn>
              <a:cxn ang="0">
                <a:pos x="19" y="9"/>
              </a:cxn>
              <a:cxn ang="0">
                <a:pos x="21" y="4"/>
              </a:cxn>
              <a:cxn ang="0">
                <a:pos x="27" y="0"/>
              </a:cxn>
              <a:cxn ang="0">
                <a:pos x="47" y="0"/>
              </a:cxn>
              <a:cxn ang="0">
                <a:pos x="53" y="4"/>
              </a:cxn>
              <a:cxn ang="0">
                <a:pos x="55" y="9"/>
              </a:cxn>
              <a:cxn ang="0">
                <a:pos x="64" y="9"/>
              </a:cxn>
              <a:cxn ang="0">
                <a:pos x="73" y="19"/>
              </a:cxn>
              <a:cxn ang="0">
                <a:pos x="54" y="36"/>
              </a:cxn>
              <a:cxn ang="0">
                <a:pos x="37" y="19"/>
              </a:cxn>
              <a:cxn ang="0">
                <a:pos x="20" y="36"/>
              </a:cxn>
              <a:cxn ang="0">
                <a:pos x="37" y="53"/>
              </a:cxn>
              <a:cxn ang="0">
                <a:pos x="54" y="36"/>
              </a:cxn>
              <a:cxn ang="0">
                <a:pos x="48" y="36"/>
              </a:cxn>
              <a:cxn ang="0">
                <a:pos x="37" y="47"/>
              </a:cxn>
              <a:cxn ang="0">
                <a:pos x="26" y="36"/>
              </a:cxn>
              <a:cxn ang="0">
                <a:pos x="37" y="25"/>
              </a:cxn>
              <a:cxn ang="0">
                <a:pos x="48" y="36"/>
              </a:cxn>
            </a:cxnLst>
            <a:rect l="0" t="0" r="r" b="b"/>
            <a:pathLst>
              <a:path w="73" h="6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solidFill>
            <a:srgbClr val="FFFFFF"/>
          </a:solidFill>
          <a:ln w="9525">
            <a:noFill/>
            <a:round/>
          </a:ln>
        </p:spPr>
        <p:txBody>
          <a:bodyPr vert="horz" wrap="square" lIns="45720" tIns="22860" rIns="45720" bIns="22860" numCol="1" anchor="t" anchorCtr="0" compatLnSpc="1"/>
          <a:lstStyle/>
          <a:p>
            <a:endParaRPr lang="en-US" sz="9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09" name="Title 20"/>
          <p:cNvSpPr txBox="1"/>
          <p:nvPr/>
        </p:nvSpPr>
        <p:spPr>
          <a:xfrm>
            <a:off x="861988" y="3524149"/>
            <a:ext cx="1887369" cy="454163"/>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zh-CN" altLang="en-US" sz="105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保证睡眠，经常参加一些力所能及的体育锻炼</a:t>
            </a:r>
            <a:endParaRPr lang="en-US" sz="105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10" name="Oval 109"/>
          <p:cNvSpPr/>
          <p:nvPr/>
        </p:nvSpPr>
        <p:spPr>
          <a:xfrm>
            <a:off x="2846156" y="3525999"/>
            <a:ext cx="472624" cy="472748"/>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13" name="Title 20"/>
          <p:cNvSpPr txBox="1"/>
          <p:nvPr/>
        </p:nvSpPr>
        <p:spPr>
          <a:xfrm>
            <a:off x="1122744" y="4296497"/>
            <a:ext cx="1626613" cy="454163"/>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zh-CN" altLang="en-US" sz="105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增强体质，提高机体的抗病能力。</a:t>
            </a:r>
            <a:endParaRPr lang="en-US" sz="105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14" name="Oval 113"/>
          <p:cNvSpPr/>
          <p:nvPr/>
        </p:nvSpPr>
        <p:spPr>
          <a:xfrm>
            <a:off x="2846156" y="4298347"/>
            <a:ext cx="472624" cy="472748"/>
          </a:xfrm>
          <a:prstGeom prst="ellipse">
            <a:avLst/>
          </a:prstGeom>
          <a:solidFill>
            <a:schemeClr val="accent3"/>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17" name="Title 20"/>
          <p:cNvSpPr txBox="1"/>
          <p:nvPr/>
        </p:nvSpPr>
        <p:spPr>
          <a:xfrm>
            <a:off x="861988" y="5005825"/>
            <a:ext cx="1887369" cy="454163"/>
          </a:xfrm>
          <a:prstGeom prst="rect">
            <a:avLst/>
          </a:prstGeom>
        </p:spPr>
        <p:txBody>
          <a:bodyPr vert="horz" wrap="square"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zh-CN" altLang="en-US" sz="105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少去或不去公共场所。初春时节，尽量少去人多</a:t>
            </a:r>
            <a:endParaRPr lang="en-US" sz="105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18" name="Oval 117"/>
          <p:cNvSpPr/>
          <p:nvPr/>
        </p:nvSpPr>
        <p:spPr>
          <a:xfrm>
            <a:off x="2846156" y="5007678"/>
            <a:ext cx="472624" cy="472748"/>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900" dirty="0">
              <a:solidFill>
                <a:schemeClr val="tx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19" name="Freeform 61"/>
          <p:cNvSpPr>
            <a:spLocks noEditPoints="1"/>
          </p:cNvSpPr>
          <p:nvPr/>
        </p:nvSpPr>
        <p:spPr bwMode="auto">
          <a:xfrm>
            <a:off x="2941088" y="3692714"/>
            <a:ext cx="268729" cy="142924"/>
          </a:xfrm>
          <a:custGeom>
            <a:avLst/>
            <a:gdLst/>
            <a:ahLst/>
            <a:cxnLst>
              <a:cxn ang="0">
                <a:pos x="53" y="39"/>
              </a:cxn>
              <a:cxn ang="0">
                <a:pos x="40" y="34"/>
              </a:cxn>
              <a:cxn ang="0">
                <a:pos x="32" y="34"/>
              </a:cxn>
              <a:cxn ang="0">
                <a:pos x="19" y="39"/>
              </a:cxn>
              <a:cxn ang="0">
                <a:pos x="0" y="20"/>
              </a:cxn>
              <a:cxn ang="0">
                <a:pos x="19" y="0"/>
              </a:cxn>
              <a:cxn ang="0">
                <a:pos x="53" y="0"/>
              </a:cxn>
              <a:cxn ang="0">
                <a:pos x="73" y="20"/>
              </a:cxn>
              <a:cxn ang="0">
                <a:pos x="53" y="39"/>
              </a:cxn>
              <a:cxn ang="0">
                <a:pos x="31" y="17"/>
              </a:cxn>
              <a:cxn ang="0">
                <a:pos x="30" y="16"/>
              </a:cxn>
              <a:cxn ang="0">
                <a:pos x="23" y="16"/>
              </a:cxn>
              <a:cxn ang="0">
                <a:pos x="23" y="9"/>
              </a:cxn>
              <a:cxn ang="0">
                <a:pos x="22" y="7"/>
              </a:cxn>
              <a:cxn ang="0">
                <a:pos x="17" y="7"/>
              </a:cxn>
              <a:cxn ang="0">
                <a:pos x="16" y="9"/>
              </a:cxn>
              <a:cxn ang="0">
                <a:pos x="16" y="16"/>
              </a:cxn>
              <a:cxn ang="0">
                <a:pos x="8" y="16"/>
              </a:cxn>
              <a:cxn ang="0">
                <a:pos x="7" y="17"/>
              </a:cxn>
              <a:cxn ang="0">
                <a:pos x="7" y="22"/>
              </a:cxn>
              <a:cxn ang="0">
                <a:pos x="8" y="23"/>
              </a:cxn>
              <a:cxn ang="0">
                <a:pos x="16" y="23"/>
              </a:cxn>
              <a:cxn ang="0">
                <a:pos x="16" y="30"/>
              </a:cxn>
              <a:cxn ang="0">
                <a:pos x="17" y="32"/>
              </a:cxn>
              <a:cxn ang="0">
                <a:pos x="22" y="32"/>
              </a:cxn>
              <a:cxn ang="0">
                <a:pos x="23" y="30"/>
              </a:cxn>
              <a:cxn ang="0">
                <a:pos x="23" y="23"/>
              </a:cxn>
              <a:cxn ang="0">
                <a:pos x="30" y="23"/>
              </a:cxn>
              <a:cxn ang="0">
                <a:pos x="31" y="22"/>
              </a:cxn>
              <a:cxn ang="0">
                <a:pos x="31" y="17"/>
              </a:cxn>
              <a:cxn ang="0">
                <a:pos x="48" y="20"/>
              </a:cxn>
              <a:cxn ang="0">
                <a:pos x="43" y="24"/>
              </a:cxn>
              <a:cxn ang="0">
                <a:pos x="48" y="29"/>
              </a:cxn>
              <a:cxn ang="0">
                <a:pos x="53" y="24"/>
              </a:cxn>
              <a:cxn ang="0">
                <a:pos x="48" y="20"/>
              </a:cxn>
              <a:cxn ang="0">
                <a:pos x="58" y="10"/>
              </a:cxn>
              <a:cxn ang="0">
                <a:pos x="53" y="15"/>
              </a:cxn>
              <a:cxn ang="0">
                <a:pos x="58" y="20"/>
              </a:cxn>
              <a:cxn ang="0">
                <a:pos x="63" y="15"/>
              </a:cxn>
              <a:cxn ang="0">
                <a:pos x="58" y="10"/>
              </a:cxn>
            </a:cxnLst>
            <a:rect l="0" t="0" r="r" b="b"/>
            <a:pathLst>
              <a:path w="73" h="39">
                <a:moveTo>
                  <a:pt x="53" y="39"/>
                </a:moveTo>
                <a:cubicBezTo>
                  <a:pt x="48" y="39"/>
                  <a:pt x="44" y="37"/>
                  <a:pt x="40" y="34"/>
                </a:cubicBezTo>
                <a:cubicBezTo>
                  <a:pt x="32" y="34"/>
                  <a:pt x="32" y="34"/>
                  <a:pt x="32" y="34"/>
                </a:cubicBezTo>
                <a:cubicBezTo>
                  <a:pt x="29" y="37"/>
                  <a:pt x="24" y="39"/>
                  <a:pt x="19" y="39"/>
                </a:cubicBezTo>
                <a:cubicBezTo>
                  <a:pt x="8" y="39"/>
                  <a:pt x="0" y="30"/>
                  <a:pt x="0" y="20"/>
                </a:cubicBezTo>
                <a:cubicBezTo>
                  <a:pt x="0" y="9"/>
                  <a:pt x="8" y="0"/>
                  <a:pt x="19" y="0"/>
                </a:cubicBezTo>
                <a:cubicBezTo>
                  <a:pt x="53" y="0"/>
                  <a:pt x="53" y="0"/>
                  <a:pt x="53" y="0"/>
                </a:cubicBezTo>
                <a:cubicBezTo>
                  <a:pt x="64" y="0"/>
                  <a:pt x="73" y="9"/>
                  <a:pt x="73" y="20"/>
                </a:cubicBezTo>
                <a:cubicBezTo>
                  <a:pt x="73" y="30"/>
                  <a:pt x="64" y="39"/>
                  <a:pt x="53" y="39"/>
                </a:cubicBezTo>
                <a:close/>
                <a:moveTo>
                  <a:pt x="31" y="17"/>
                </a:moveTo>
                <a:cubicBezTo>
                  <a:pt x="31" y="16"/>
                  <a:pt x="31" y="16"/>
                  <a:pt x="30" y="16"/>
                </a:cubicBezTo>
                <a:cubicBezTo>
                  <a:pt x="23" y="16"/>
                  <a:pt x="23" y="16"/>
                  <a:pt x="23" y="16"/>
                </a:cubicBezTo>
                <a:cubicBezTo>
                  <a:pt x="23" y="9"/>
                  <a:pt x="23" y="9"/>
                  <a:pt x="23" y="9"/>
                </a:cubicBezTo>
                <a:cubicBezTo>
                  <a:pt x="23" y="8"/>
                  <a:pt x="22" y="7"/>
                  <a:pt x="22" y="7"/>
                </a:cubicBezTo>
                <a:cubicBezTo>
                  <a:pt x="17" y="7"/>
                  <a:pt x="17" y="7"/>
                  <a:pt x="17" y="7"/>
                </a:cubicBezTo>
                <a:cubicBezTo>
                  <a:pt x="16" y="7"/>
                  <a:pt x="16" y="8"/>
                  <a:pt x="16" y="9"/>
                </a:cubicBezTo>
                <a:cubicBezTo>
                  <a:pt x="16" y="16"/>
                  <a:pt x="16" y="16"/>
                  <a:pt x="16" y="16"/>
                </a:cubicBezTo>
                <a:cubicBezTo>
                  <a:pt x="8" y="16"/>
                  <a:pt x="8" y="16"/>
                  <a:pt x="8" y="16"/>
                </a:cubicBezTo>
                <a:cubicBezTo>
                  <a:pt x="8" y="16"/>
                  <a:pt x="7" y="16"/>
                  <a:pt x="7" y="17"/>
                </a:cubicBezTo>
                <a:cubicBezTo>
                  <a:pt x="7" y="22"/>
                  <a:pt x="7" y="22"/>
                  <a:pt x="7" y="22"/>
                </a:cubicBezTo>
                <a:cubicBezTo>
                  <a:pt x="7" y="23"/>
                  <a:pt x="8" y="23"/>
                  <a:pt x="8" y="23"/>
                </a:cubicBezTo>
                <a:cubicBezTo>
                  <a:pt x="16" y="23"/>
                  <a:pt x="16" y="23"/>
                  <a:pt x="16" y="23"/>
                </a:cubicBezTo>
                <a:cubicBezTo>
                  <a:pt x="16" y="30"/>
                  <a:pt x="16" y="30"/>
                  <a:pt x="16" y="30"/>
                </a:cubicBezTo>
                <a:cubicBezTo>
                  <a:pt x="16" y="31"/>
                  <a:pt x="16" y="32"/>
                  <a:pt x="17" y="32"/>
                </a:cubicBezTo>
                <a:cubicBezTo>
                  <a:pt x="22" y="32"/>
                  <a:pt x="22" y="32"/>
                  <a:pt x="22" y="32"/>
                </a:cubicBezTo>
                <a:cubicBezTo>
                  <a:pt x="22" y="32"/>
                  <a:pt x="23" y="31"/>
                  <a:pt x="23" y="30"/>
                </a:cubicBezTo>
                <a:cubicBezTo>
                  <a:pt x="23" y="23"/>
                  <a:pt x="23" y="23"/>
                  <a:pt x="23" y="23"/>
                </a:cubicBezTo>
                <a:cubicBezTo>
                  <a:pt x="30" y="23"/>
                  <a:pt x="30" y="23"/>
                  <a:pt x="30" y="23"/>
                </a:cubicBezTo>
                <a:cubicBezTo>
                  <a:pt x="31" y="23"/>
                  <a:pt x="31" y="23"/>
                  <a:pt x="31" y="22"/>
                </a:cubicBezTo>
                <a:lnTo>
                  <a:pt x="31" y="17"/>
                </a:lnTo>
                <a:close/>
                <a:moveTo>
                  <a:pt x="48" y="20"/>
                </a:moveTo>
                <a:cubicBezTo>
                  <a:pt x="46" y="20"/>
                  <a:pt x="43" y="22"/>
                  <a:pt x="43" y="24"/>
                </a:cubicBezTo>
                <a:cubicBezTo>
                  <a:pt x="43" y="27"/>
                  <a:pt x="46" y="29"/>
                  <a:pt x="48" y="29"/>
                </a:cubicBezTo>
                <a:cubicBezTo>
                  <a:pt x="51" y="29"/>
                  <a:pt x="53" y="27"/>
                  <a:pt x="53" y="24"/>
                </a:cubicBezTo>
                <a:cubicBezTo>
                  <a:pt x="53" y="22"/>
                  <a:pt x="51" y="20"/>
                  <a:pt x="48" y="20"/>
                </a:cubicBezTo>
                <a:close/>
                <a:moveTo>
                  <a:pt x="58" y="10"/>
                </a:moveTo>
                <a:cubicBezTo>
                  <a:pt x="55" y="10"/>
                  <a:pt x="53" y="12"/>
                  <a:pt x="53" y="15"/>
                </a:cubicBezTo>
                <a:cubicBezTo>
                  <a:pt x="53" y="17"/>
                  <a:pt x="55" y="20"/>
                  <a:pt x="58" y="20"/>
                </a:cubicBezTo>
                <a:cubicBezTo>
                  <a:pt x="61" y="20"/>
                  <a:pt x="63" y="17"/>
                  <a:pt x="63" y="15"/>
                </a:cubicBezTo>
                <a:cubicBezTo>
                  <a:pt x="63" y="12"/>
                  <a:pt x="61" y="10"/>
                  <a:pt x="58" y="10"/>
                </a:cubicBezTo>
                <a:close/>
              </a:path>
            </a:pathLst>
          </a:custGeom>
          <a:solidFill>
            <a:schemeClr val="bg1"/>
          </a:solidFill>
          <a:ln w="9525">
            <a:noFill/>
            <a:round/>
          </a:ln>
        </p:spPr>
        <p:txBody>
          <a:bodyPr vert="horz" wrap="square" lIns="45720" tIns="22860" rIns="45720" bIns="22860" numCol="1" anchor="t" anchorCtr="0" compatLnSpc="1"/>
          <a:lstStyle/>
          <a:p>
            <a:endParaRPr lang="en-US" sz="9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20" name="Freeform 80"/>
          <p:cNvSpPr/>
          <p:nvPr/>
        </p:nvSpPr>
        <p:spPr bwMode="auto">
          <a:xfrm>
            <a:off x="2959379" y="4402615"/>
            <a:ext cx="236668" cy="240879"/>
          </a:xfrm>
          <a:custGeom>
            <a:avLst/>
            <a:gdLst/>
            <a:ahLst/>
            <a:cxnLst>
              <a:cxn ang="0">
                <a:pos x="29" y="53"/>
              </a:cxn>
              <a:cxn ang="0">
                <a:pos x="26" y="54"/>
              </a:cxn>
              <a:cxn ang="0">
                <a:pos x="26" y="54"/>
              </a:cxn>
              <a:cxn ang="0">
                <a:pos x="24" y="51"/>
              </a:cxn>
              <a:cxn ang="0">
                <a:pos x="24" y="30"/>
              </a:cxn>
              <a:cxn ang="0">
                <a:pos x="2" y="30"/>
              </a:cxn>
              <a:cxn ang="0">
                <a:pos x="0" y="28"/>
              </a:cxn>
              <a:cxn ang="0">
                <a:pos x="1" y="25"/>
              </a:cxn>
              <a:cxn ang="0">
                <a:pos x="50" y="1"/>
              </a:cxn>
              <a:cxn ang="0">
                <a:pos x="51" y="0"/>
              </a:cxn>
              <a:cxn ang="0">
                <a:pos x="52" y="1"/>
              </a:cxn>
              <a:cxn ang="0">
                <a:pos x="53" y="4"/>
              </a:cxn>
              <a:cxn ang="0">
                <a:pos x="29" y="53"/>
              </a:cxn>
            </a:cxnLst>
            <a:rect l="0" t="0" r="r" b="b"/>
            <a:pathLst>
              <a:path w="53" h="54">
                <a:moveTo>
                  <a:pt x="29" y="53"/>
                </a:moveTo>
                <a:cubicBezTo>
                  <a:pt x="28" y="53"/>
                  <a:pt x="27" y="54"/>
                  <a:pt x="26" y="54"/>
                </a:cubicBezTo>
                <a:cubicBezTo>
                  <a:pt x="26" y="54"/>
                  <a:pt x="26" y="54"/>
                  <a:pt x="26" y="54"/>
                </a:cubicBezTo>
                <a:cubicBezTo>
                  <a:pt x="25" y="54"/>
                  <a:pt x="24" y="53"/>
                  <a:pt x="24" y="51"/>
                </a:cubicBezTo>
                <a:cubicBezTo>
                  <a:pt x="24" y="30"/>
                  <a:pt x="24" y="30"/>
                  <a:pt x="24" y="30"/>
                </a:cubicBezTo>
                <a:cubicBezTo>
                  <a:pt x="2" y="30"/>
                  <a:pt x="2" y="30"/>
                  <a:pt x="2" y="30"/>
                </a:cubicBezTo>
                <a:cubicBezTo>
                  <a:pt x="1" y="30"/>
                  <a:pt x="0" y="29"/>
                  <a:pt x="0" y="28"/>
                </a:cubicBezTo>
                <a:cubicBezTo>
                  <a:pt x="0" y="27"/>
                  <a:pt x="0" y="25"/>
                  <a:pt x="1" y="25"/>
                </a:cubicBezTo>
                <a:cubicBezTo>
                  <a:pt x="50" y="1"/>
                  <a:pt x="50" y="1"/>
                  <a:pt x="50" y="1"/>
                </a:cubicBezTo>
                <a:cubicBezTo>
                  <a:pt x="50" y="0"/>
                  <a:pt x="50" y="0"/>
                  <a:pt x="51" y="0"/>
                </a:cubicBezTo>
                <a:cubicBezTo>
                  <a:pt x="51" y="0"/>
                  <a:pt x="52" y="1"/>
                  <a:pt x="52" y="1"/>
                </a:cubicBezTo>
                <a:cubicBezTo>
                  <a:pt x="53" y="2"/>
                  <a:pt x="53" y="3"/>
                  <a:pt x="53" y="4"/>
                </a:cubicBezTo>
                <a:lnTo>
                  <a:pt x="29" y="53"/>
                </a:lnTo>
                <a:close/>
              </a:path>
            </a:pathLst>
          </a:custGeom>
          <a:solidFill>
            <a:srgbClr val="FFFFFF"/>
          </a:solidFill>
          <a:ln w="9525">
            <a:noFill/>
            <a:round/>
          </a:ln>
        </p:spPr>
        <p:txBody>
          <a:bodyPr vert="horz" wrap="square" lIns="45720" tIns="22860" rIns="45720" bIns="22860" numCol="1" anchor="t" anchorCtr="0" compatLnSpc="1"/>
          <a:lstStyle/>
          <a:p>
            <a:endParaRPr lang="en-US" sz="9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21" name="Freeform 116"/>
          <p:cNvSpPr/>
          <p:nvPr/>
        </p:nvSpPr>
        <p:spPr bwMode="auto">
          <a:xfrm>
            <a:off x="2960867" y="5102015"/>
            <a:ext cx="258184" cy="243311"/>
          </a:xfrm>
          <a:custGeom>
            <a:avLst/>
            <a:gdLst/>
            <a:ahLst/>
            <a:cxnLst>
              <a:cxn ang="0">
                <a:pos x="63" y="25"/>
              </a:cxn>
              <a:cxn ang="0">
                <a:pos x="49" y="39"/>
              </a:cxn>
              <a:cxn ang="0">
                <a:pos x="52" y="57"/>
              </a:cxn>
              <a:cxn ang="0">
                <a:pos x="52" y="58"/>
              </a:cxn>
              <a:cxn ang="0">
                <a:pos x="51" y="60"/>
              </a:cxn>
              <a:cxn ang="0">
                <a:pos x="49" y="60"/>
              </a:cxn>
              <a:cxn ang="0">
                <a:pos x="32" y="51"/>
              </a:cxn>
              <a:cxn ang="0">
                <a:pos x="15" y="60"/>
              </a:cxn>
              <a:cxn ang="0">
                <a:pos x="13" y="60"/>
              </a:cxn>
              <a:cxn ang="0">
                <a:pos x="12" y="58"/>
              </a:cxn>
              <a:cxn ang="0">
                <a:pos x="12" y="57"/>
              </a:cxn>
              <a:cxn ang="0">
                <a:pos x="15" y="39"/>
              </a:cxn>
              <a:cxn ang="0">
                <a:pos x="1" y="25"/>
              </a:cxn>
              <a:cxn ang="0">
                <a:pos x="0" y="23"/>
              </a:cxn>
              <a:cxn ang="0">
                <a:pos x="3" y="22"/>
              </a:cxn>
              <a:cxn ang="0">
                <a:pos x="22" y="19"/>
              </a:cxn>
              <a:cxn ang="0">
                <a:pos x="30" y="1"/>
              </a:cxn>
              <a:cxn ang="0">
                <a:pos x="32" y="0"/>
              </a:cxn>
              <a:cxn ang="0">
                <a:pos x="34" y="1"/>
              </a:cxn>
              <a:cxn ang="0">
                <a:pos x="42" y="19"/>
              </a:cxn>
              <a:cxn ang="0">
                <a:pos x="61" y="22"/>
              </a:cxn>
              <a:cxn ang="0">
                <a:pos x="64" y="23"/>
              </a:cxn>
              <a:cxn ang="0">
                <a:pos x="63" y="25"/>
              </a:cxn>
            </a:cxnLst>
            <a:rect l="0" t="0" r="r" b="b"/>
            <a:pathLst>
              <a:path w="64" h="60">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rgbClr val="FFFFFF"/>
          </a:solidFill>
          <a:ln w="9525">
            <a:noFill/>
            <a:round/>
          </a:ln>
        </p:spPr>
        <p:txBody>
          <a:bodyPr vert="horz" wrap="square" lIns="45720" tIns="22860" rIns="45720" bIns="22860" numCol="1" anchor="t" anchorCtr="0" compatLnSpc="1"/>
          <a:lstStyle/>
          <a:p>
            <a:endParaRPr lang="en-US" sz="9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pic>
        <p:nvPicPr>
          <p:cNvPr id="44" name="图片 4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56217" y="3232126"/>
            <a:ext cx="4447703" cy="1576999"/>
          </a:xfrm>
          <a:prstGeom prst="rect">
            <a:avLst/>
          </a:prstGeom>
        </p:spPr>
      </p:pic>
      <p:sp>
        <p:nvSpPr>
          <p:cNvPr id="45" name="文本框 44"/>
          <p:cNvSpPr txBox="1"/>
          <p:nvPr/>
        </p:nvSpPr>
        <p:spPr>
          <a:xfrm>
            <a:off x="5086211" y="0"/>
            <a:ext cx="2019579" cy="578539"/>
          </a:xfrm>
          <a:prstGeom prst="rect">
            <a:avLst/>
          </a:prstGeom>
          <a:solidFill>
            <a:srgbClr val="2B6DFF"/>
          </a:solidFill>
        </p:spPr>
        <p:txBody>
          <a:bodyPr wrap="none" rtlCol="0">
            <a:noAutofit/>
            <a:scene3d>
              <a:camera prst="orthographicFront"/>
              <a:lightRig rig="threePt" dir="t"/>
            </a:scene3d>
            <a:sp3d contourW="12700"/>
          </a:bodyPr>
          <a:lstStyle/>
          <a:p>
            <a:pPr algn="dist"/>
            <a:r>
              <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调试寒温</a:t>
            </a:r>
            <a:endPar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randombar(horizontal)">
                                      <p:cBhvr>
                                        <p:cTn id="11" dur="500"/>
                                        <p:tgtEl>
                                          <p:spTgt spid="8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randombar(horizontal)">
                                      <p:cBhvr>
                                        <p:cTn id="15" dur="500"/>
                                        <p:tgtEl>
                                          <p:spTgt spid="89"/>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randombar(horizontal)">
                                      <p:cBhvr>
                                        <p:cTn id="19" dur="500"/>
                                        <p:tgtEl>
                                          <p:spTgt spid="93"/>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randombar(horizontal)">
                                      <p:cBhvr>
                                        <p:cTn id="23" dur="500"/>
                                        <p:tgtEl>
                                          <p:spTgt spid="97"/>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randombar(horizontal)">
                                      <p:cBhvr>
                                        <p:cTn id="27" dur="500"/>
                                        <p:tgtEl>
                                          <p:spTgt spid="98"/>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randombar(horizontal)">
                                      <p:cBhvr>
                                        <p:cTn id="31" dur="500"/>
                                        <p:tgtEl>
                                          <p:spTgt spid="99"/>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randombar(horizontal)">
                                      <p:cBhvr>
                                        <p:cTn id="35" dur="500"/>
                                        <p:tgtEl>
                                          <p:spTgt spid="100"/>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101"/>
                                        </p:tgtEl>
                                        <p:attrNameLst>
                                          <p:attrName>style.visibility</p:attrName>
                                        </p:attrNameLst>
                                      </p:cBhvr>
                                      <p:to>
                                        <p:strVal val="visible"/>
                                      </p:to>
                                    </p:set>
                                    <p:animEffect transition="in" filter="randombar(horizontal)">
                                      <p:cBhvr>
                                        <p:cTn id="39" dur="500"/>
                                        <p:tgtEl>
                                          <p:spTgt spid="101"/>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randombar(horizontal)">
                                      <p:cBhvr>
                                        <p:cTn id="43" dur="500"/>
                                        <p:tgtEl>
                                          <p:spTgt spid="105"/>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randombar(horizontal)">
                                      <p:cBhvr>
                                        <p:cTn id="47" dur="500"/>
                                        <p:tgtEl>
                                          <p:spTgt spid="106"/>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Effect transition="in" filter="randombar(horizontal)">
                                      <p:cBhvr>
                                        <p:cTn id="51" dur="500"/>
                                        <p:tgtEl>
                                          <p:spTgt spid="110"/>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randombar(horizontal)">
                                      <p:cBhvr>
                                        <p:cTn id="55" dur="500"/>
                                        <p:tgtEl>
                                          <p:spTgt spid="114"/>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118"/>
                                        </p:tgtEl>
                                        <p:attrNameLst>
                                          <p:attrName>style.visibility</p:attrName>
                                        </p:attrNameLst>
                                      </p:cBhvr>
                                      <p:to>
                                        <p:strVal val="visible"/>
                                      </p:to>
                                    </p:set>
                                    <p:animEffect transition="in" filter="randombar(horizontal)">
                                      <p:cBhvr>
                                        <p:cTn id="59" dur="500"/>
                                        <p:tgtEl>
                                          <p:spTgt spid="118"/>
                                        </p:tgtEl>
                                      </p:cBhvr>
                                    </p:animEffect>
                                  </p:childTnLst>
                                </p:cTn>
                              </p:par>
                            </p:childTnLst>
                          </p:cTn>
                        </p:par>
                        <p:par>
                          <p:cTn id="60" fill="hold">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119"/>
                                        </p:tgtEl>
                                        <p:attrNameLst>
                                          <p:attrName>style.visibility</p:attrName>
                                        </p:attrNameLst>
                                      </p:cBhvr>
                                      <p:to>
                                        <p:strVal val="visible"/>
                                      </p:to>
                                    </p:set>
                                    <p:animEffect transition="in" filter="randombar(horizontal)">
                                      <p:cBhvr>
                                        <p:cTn id="63" dur="500"/>
                                        <p:tgtEl>
                                          <p:spTgt spid="119"/>
                                        </p:tgtEl>
                                      </p:cBhvr>
                                    </p:animEffect>
                                  </p:childTnLst>
                                </p:cTn>
                              </p:par>
                            </p:childTnLst>
                          </p:cTn>
                        </p:par>
                        <p:par>
                          <p:cTn id="64" fill="hold">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120"/>
                                        </p:tgtEl>
                                        <p:attrNameLst>
                                          <p:attrName>style.visibility</p:attrName>
                                        </p:attrNameLst>
                                      </p:cBhvr>
                                      <p:to>
                                        <p:strVal val="visible"/>
                                      </p:to>
                                    </p:set>
                                    <p:animEffect transition="in" filter="randombar(horizontal)">
                                      <p:cBhvr>
                                        <p:cTn id="67" dur="500"/>
                                        <p:tgtEl>
                                          <p:spTgt spid="120"/>
                                        </p:tgtEl>
                                      </p:cBhvr>
                                    </p:animEffect>
                                  </p:childTnLst>
                                </p:cTn>
                              </p:par>
                            </p:childTnLst>
                          </p:cTn>
                        </p:par>
                        <p:par>
                          <p:cTn id="68" fill="hold">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randombar(horizontal)">
                                      <p:cBhvr>
                                        <p:cTn id="71" dur="500"/>
                                        <p:tgtEl>
                                          <p:spTgt spid="121"/>
                                        </p:tgtEl>
                                      </p:cBhvr>
                                    </p:animEffect>
                                  </p:childTnLst>
                                </p:cTn>
                              </p:par>
                            </p:childTnLst>
                          </p:cTn>
                        </p:par>
                        <p:par>
                          <p:cTn id="72" fill="hold">
                            <p:stCondLst>
                              <p:cond delay="8500"/>
                            </p:stCondLst>
                            <p:childTnLst>
                              <p:par>
                                <p:cTn id="73" presetID="14" presetClass="entr" presetSubtype="10"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randombar(horizontal)">
                                      <p:cBhvr>
                                        <p:cTn id="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5" grpId="0" animBg="1"/>
      <p:bldP spid="89" grpId="0" animBg="1"/>
      <p:bldP spid="93" grpId="0" animBg="1"/>
      <p:bldP spid="97" grpId="0" animBg="1"/>
      <p:bldP spid="98" grpId="0" animBg="1"/>
      <p:bldP spid="99" grpId="0" animBg="1"/>
      <p:bldP spid="100" grpId="0" animBg="1"/>
      <p:bldP spid="101" grpId="0" animBg="1"/>
      <p:bldP spid="105" grpId="0" animBg="1"/>
      <p:bldP spid="106" grpId="0" animBg="1"/>
      <p:bldP spid="110" grpId="0" animBg="1"/>
      <p:bldP spid="114" grpId="0" animBg="1"/>
      <p:bldP spid="118" grpId="0" animBg="1"/>
      <p:bldP spid="119" grpId="0" animBg="1"/>
      <p:bldP spid="120" grpId="0" animBg="1"/>
      <p:bldP spid="121"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99733" y="2154230"/>
            <a:ext cx="8820899" cy="2732567"/>
            <a:chOff x="2234250" y="1959355"/>
            <a:chExt cx="7819353" cy="2422304"/>
          </a:xfrm>
        </p:grpSpPr>
        <p:sp>
          <p:nvSpPr>
            <p:cNvPr id="3" name="椭圆 2"/>
            <p:cNvSpPr/>
            <p:nvPr/>
          </p:nvSpPr>
          <p:spPr>
            <a:xfrm>
              <a:off x="2554861" y="1959355"/>
              <a:ext cx="1439807" cy="14400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 name="椭圆 4"/>
            <p:cNvSpPr/>
            <p:nvPr/>
          </p:nvSpPr>
          <p:spPr>
            <a:xfrm>
              <a:off x="5347993" y="1959355"/>
              <a:ext cx="1439807" cy="144000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 name="椭圆 5"/>
            <p:cNvSpPr/>
            <p:nvPr/>
          </p:nvSpPr>
          <p:spPr>
            <a:xfrm>
              <a:off x="8217315" y="1959355"/>
              <a:ext cx="1439807" cy="14400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2" name="组合 12"/>
            <p:cNvGrpSpPr>
              <a:grpSpLocks noChangeAspect="1"/>
            </p:cNvGrpSpPr>
            <p:nvPr/>
          </p:nvGrpSpPr>
          <p:grpSpPr>
            <a:xfrm>
              <a:off x="2974516" y="2391653"/>
              <a:ext cx="547736" cy="542160"/>
              <a:chOff x="6967126" y="4092464"/>
              <a:chExt cx="453105" cy="448433"/>
            </a:xfrm>
            <a:solidFill>
              <a:schemeClr val="accent1"/>
            </a:solidFill>
            <a:effectLst/>
          </p:grpSpPr>
          <p:sp>
            <p:nvSpPr>
              <p:cNvPr id="14"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5"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13" name="组合 15"/>
            <p:cNvGrpSpPr/>
            <p:nvPr/>
          </p:nvGrpSpPr>
          <p:grpSpPr>
            <a:xfrm>
              <a:off x="5763197" y="2253951"/>
              <a:ext cx="565001" cy="679863"/>
              <a:chOff x="6447145" y="3737787"/>
              <a:chExt cx="348964" cy="419850"/>
            </a:xfrm>
            <a:solidFill>
              <a:schemeClr val="accent2"/>
            </a:solidFill>
          </p:grpSpPr>
          <p:sp>
            <p:nvSpPr>
              <p:cNvPr id="17" name="Freeform 32"/>
              <p:cNvSpPr/>
              <p:nvPr/>
            </p:nvSpPr>
            <p:spPr bwMode="auto">
              <a:xfrm>
                <a:off x="6576901" y="3737787"/>
                <a:ext cx="88470" cy="419850"/>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8" name="Freeform 33"/>
              <p:cNvSpPr/>
              <p:nvPr/>
            </p:nvSpPr>
            <p:spPr bwMode="auto">
              <a:xfrm>
                <a:off x="6447145" y="3993951"/>
                <a:ext cx="87487" cy="163686"/>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9" name="Freeform 34"/>
              <p:cNvSpPr/>
              <p:nvPr/>
            </p:nvSpPr>
            <p:spPr bwMode="auto">
              <a:xfrm>
                <a:off x="6707639" y="3872805"/>
                <a:ext cx="88470" cy="284832"/>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sp>
          <p:nvSpPr>
            <p:cNvPr id="20" name="Freeform 98"/>
            <p:cNvSpPr>
              <a:spLocks noEditPoints="1"/>
            </p:cNvSpPr>
            <p:nvPr/>
          </p:nvSpPr>
          <p:spPr bwMode="auto">
            <a:xfrm>
              <a:off x="8659262" y="2393574"/>
              <a:ext cx="548937" cy="56128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3"/>
            </a:solidFill>
            <a:ln>
              <a:solidFill>
                <a:schemeClr val="bg1"/>
              </a:solidFill>
            </a:ln>
          </p:spPr>
          <p:txBody>
            <a:bodyPr vert="horz" wrap="square" lIns="91431" tIns="45715" rIns="91431" bIns="45715" numCol="1" anchor="t" anchorCtr="0" compatLnSpc="1"/>
            <a:lstStyle/>
            <a:p>
              <a:endParaRPr 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16" name="组合 20"/>
            <p:cNvGrpSpPr/>
            <p:nvPr/>
          </p:nvGrpSpPr>
          <p:grpSpPr>
            <a:xfrm>
              <a:off x="7965862" y="3904922"/>
              <a:ext cx="2087741" cy="476737"/>
              <a:chOff x="5129990" y="4125154"/>
              <a:chExt cx="2088023" cy="476737"/>
            </a:xfrm>
            <a:solidFill>
              <a:schemeClr val="accent3"/>
            </a:solidFill>
          </p:grpSpPr>
          <p:cxnSp>
            <p:nvCxnSpPr>
              <p:cNvPr id="22" name="直接连接符 21"/>
              <p:cNvCxnSpPr/>
              <p:nvPr/>
            </p:nvCxnSpPr>
            <p:spPr>
              <a:xfrm>
                <a:off x="5503109" y="4371285"/>
                <a:ext cx="1327164" cy="2581"/>
              </a:xfrm>
              <a:prstGeom prst="line">
                <a:avLst/>
              </a:prstGeom>
              <a:grpFill/>
              <a:ln w="222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1" name="Group 21"/>
              <p:cNvGrpSpPr>
                <a:grpSpLocks noChangeAspect="1"/>
              </p:cNvGrpSpPr>
              <p:nvPr/>
            </p:nvGrpSpPr>
            <p:grpSpPr bwMode="auto">
              <a:xfrm>
                <a:off x="5129990" y="4125154"/>
                <a:ext cx="336993" cy="468705"/>
                <a:chOff x="2708" y="2559"/>
                <a:chExt cx="284" cy="395"/>
              </a:xfrm>
              <a:grpFill/>
            </p:grpSpPr>
            <p:sp>
              <p:nvSpPr>
                <p:cNvPr id="30" name="Freeform 22"/>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1" name="Freeform 23"/>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2" name="Freeform 24"/>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3" name="Freeform 25"/>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4" name="Freeform 26"/>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23" name="Group 21"/>
              <p:cNvGrpSpPr>
                <a:grpSpLocks noChangeAspect="1"/>
              </p:cNvGrpSpPr>
              <p:nvPr/>
            </p:nvGrpSpPr>
            <p:grpSpPr bwMode="auto">
              <a:xfrm rot="10800000">
                <a:off x="6881020" y="4133186"/>
                <a:ext cx="336993" cy="468705"/>
                <a:chOff x="2708" y="2559"/>
                <a:chExt cx="284" cy="395"/>
              </a:xfrm>
              <a:grpFill/>
            </p:grpSpPr>
            <p:sp>
              <p:nvSpPr>
                <p:cNvPr id="25" name="Freeform 22"/>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6" name="Freeform 23"/>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7" name="Freeform 24"/>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8" name="Freeform 25"/>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9" name="Freeform 26"/>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grpSp>
          <p:nvGrpSpPr>
            <p:cNvPr id="24" name="组合 34"/>
            <p:cNvGrpSpPr/>
            <p:nvPr/>
          </p:nvGrpSpPr>
          <p:grpSpPr>
            <a:xfrm>
              <a:off x="4965387" y="3904922"/>
              <a:ext cx="2087741" cy="476737"/>
              <a:chOff x="5129990" y="4125154"/>
              <a:chExt cx="2088023" cy="476737"/>
            </a:xfrm>
            <a:solidFill>
              <a:schemeClr val="accent2"/>
            </a:solidFill>
          </p:grpSpPr>
          <p:grpSp>
            <p:nvGrpSpPr>
              <p:cNvPr id="35" name="Group 21"/>
              <p:cNvGrpSpPr>
                <a:grpSpLocks noChangeAspect="1"/>
              </p:cNvGrpSpPr>
              <p:nvPr/>
            </p:nvGrpSpPr>
            <p:grpSpPr bwMode="auto">
              <a:xfrm>
                <a:off x="5129990" y="4125154"/>
                <a:ext cx="336993" cy="468705"/>
                <a:chOff x="2708" y="2559"/>
                <a:chExt cx="284" cy="395"/>
              </a:xfrm>
              <a:grpFill/>
            </p:grpSpPr>
            <p:sp>
              <p:nvSpPr>
                <p:cNvPr id="43" name="Freeform 22"/>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4" name="Freeform 23"/>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5" name="Freeform 24"/>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6" name="Freeform 25"/>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7" name="Freeform 26"/>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36" name="Group 21"/>
              <p:cNvGrpSpPr>
                <a:grpSpLocks noChangeAspect="1"/>
              </p:cNvGrpSpPr>
              <p:nvPr/>
            </p:nvGrpSpPr>
            <p:grpSpPr bwMode="auto">
              <a:xfrm rot="10800000">
                <a:off x="6881020" y="4133186"/>
                <a:ext cx="336993" cy="468705"/>
                <a:chOff x="2708" y="2559"/>
                <a:chExt cx="284" cy="395"/>
              </a:xfrm>
              <a:grpFill/>
            </p:grpSpPr>
            <p:sp>
              <p:nvSpPr>
                <p:cNvPr id="38" name="Freeform 22"/>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9" name="Freeform 23"/>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0" name="Freeform 24"/>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1" name="Freeform 25"/>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2" name="Freeform 26"/>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cxnSp>
          <p:nvCxnSpPr>
            <p:cNvPr id="48" name="直接连接符 47"/>
            <p:cNvCxnSpPr/>
            <p:nvPr/>
          </p:nvCxnSpPr>
          <p:spPr>
            <a:xfrm>
              <a:off x="5333850" y="4147030"/>
              <a:ext cx="1326985" cy="258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7" name="组合 48"/>
            <p:cNvGrpSpPr/>
            <p:nvPr/>
          </p:nvGrpSpPr>
          <p:grpSpPr>
            <a:xfrm>
              <a:off x="2234250" y="3897604"/>
              <a:ext cx="2087741" cy="476737"/>
              <a:chOff x="2326534" y="4174855"/>
              <a:chExt cx="2088023" cy="476737"/>
            </a:xfrm>
            <a:solidFill>
              <a:schemeClr val="accent1"/>
            </a:solidFill>
          </p:grpSpPr>
          <p:grpSp>
            <p:nvGrpSpPr>
              <p:cNvPr id="49" name="组合 49"/>
              <p:cNvGrpSpPr/>
              <p:nvPr/>
            </p:nvGrpSpPr>
            <p:grpSpPr>
              <a:xfrm>
                <a:off x="2326534" y="4174855"/>
                <a:ext cx="2088023" cy="476737"/>
                <a:chOff x="5129990" y="4125154"/>
                <a:chExt cx="2088023" cy="476737"/>
              </a:xfrm>
              <a:grpFill/>
            </p:grpSpPr>
            <p:grpSp>
              <p:nvGrpSpPr>
                <p:cNvPr id="50" name="Group 21"/>
                <p:cNvGrpSpPr>
                  <a:grpSpLocks noChangeAspect="1"/>
                </p:cNvGrpSpPr>
                <p:nvPr/>
              </p:nvGrpSpPr>
              <p:grpSpPr bwMode="auto">
                <a:xfrm>
                  <a:off x="5129990" y="4125154"/>
                  <a:ext cx="336993" cy="468705"/>
                  <a:chOff x="2708" y="2559"/>
                  <a:chExt cx="284" cy="395"/>
                </a:xfrm>
                <a:grpFill/>
              </p:grpSpPr>
              <p:sp>
                <p:nvSpPr>
                  <p:cNvPr id="59" name="Freeform 22"/>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0" name="Freeform 23"/>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1" name="Freeform 24"/>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2" name="Freeform 25"/>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3" name="Freeform 26"/>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52" name="Group 21"/>
                <p:cNvGrpSpPr>
                  <a:grpSpLocks noChangeAspect="1"/>
                </p:cNvGrpSpPr>
                <p:nvPr/>
              </p:nvGrpSpPr>
              <p:grpSpPr bwMode="auto">
                <a:xfrm rot="10800000">
                  <a:off x="6881020" y="4133186"/>
                  <a:ext cx="336993" cy="468705"/>
                  <a:chOff x="2708" y="2559"/>
                  <a:chExt cx="284" cy="395"/>
                </a:xfrm>
                <a:grpFill/>
              </p:grpSpPr>
              <p:sp>
                <p:nvSpPr>
                  <p:cNvPr id="54" name="Freeform 22"/>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5" name="Freeform 23"/>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6" name="Freeform 24"/>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7" name="Freeform 25"/>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8" name="Freeform 26"/>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5" rIns="91412" bIns="45705" numCol="1" anchor="t" anchorCtr="0" compatLnSpc="1"/>
                  <a:lstStyle/>
                  <a:p>
                    <a:endParaRPr lang="zh-CN" altLang="en-US" sz="1335"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cxnSp>
            <p:nvCxnSpPr>
              <p:cNvPr id="51" name="直接连接符 50"/>
              <p:cNvCxnSpPr/>
              <p:nvPr/>
            </p:nvCxnSpPr>
            <p:spPr>
              <a:xfrm>
                <a:off x="2692969" y="4421459"/>
                <a:ext cx="1327164" cy="2581"/>
              </a:xfrm>
              <a:prstGeom prst="line">
                <a:avLst/>
              </a:prstGeom>
              <a:grpFill/>
              <a:ln w="22225">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64" name="išľíďè"/>
          <p:cNvSpPr/>
          <p:nvPr/>
        </p:nvSpPr>
        <p:spPr bwMode="auto">
          <a:xfrm>
            <a:off x="1492830" y="495539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20000"/>
              </a:lnSpc>
              <a:spcBef>
                <a:spcPct val="0"/>
              </a:spcBef>
            </a:pPr>
            <a:r>
              <a:rPr lang="zh-CN" altLang="en-US"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流脑流行出现在过去未实施疫苗免疫或注射疫苗较少的地方</a:t>
            </a:r>
            <a:endParaRPr lang="zh-CN" altLang="en-US"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6" name="išľíďè"/>
          <p:cNvSpPr/>
          <p:nvPr/>
        </p:nvSpPr>
        <p:spPr bwMode="auto">
          <a:xfrm>
            <a:off x="4569150" y="495539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20000"/>
              </a:lnSpc>
              <a:spcBef>
                <a:spcPct val="0"/>
              </a:spcBef>
            </a:pPr>
            <a:r>
              <a:rPr lang="zh-CN" altLang="en-US"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可对</a:t>
            </a:r>
            <a:r>
              <a:rPr lang="en-US" altLang="zh-CN"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15</a:t>
            </a:r>
            <a:r>
              <a:rPr lang="zh-CN" altLang="en-US"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岁以下未免疫的儿童应急接种疫苗</a:t>
            </a:r>
            <a:endParaRPr lang="zh-CN" altLang="en-US"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8" name="išľíďè"/>
          <p:cNvSpPr/>
          <p:nvPr/>
        </p:nvSpPr>
        <p:spPr bwMode="auto">
          <a:xfrm>
            <a:off x="7987563" y="495539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20000"/>
              </a:lnSpc>
              <a:spcBef>
                <a:spcPct val="0"/>
              </a:spcBef>
            </a:pPr>
            <a:r>
              <a:rPr lang="zh-CN" altLang="en-US"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一旦发生流脑流行，应劝阻大型集会、串门访友或探视病人</a:t>
            </a:r>
            <a:endParaRPr lang="zh-CN" altLang="en-US"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70" name="文本框 69"/>
          <p:cNvSpPr txBox="1"/>
          <p:nvPr/>
        </p:nvSpPr>
        <p:spPr>
          <a:xfrm>
            <a:off x="5086211" y="0"/>
            <a:ext cx="2019579" cy="578539"/>
          </a:xfrm>
          <a:prstGeom prst="rect">
            <a:avLst/>
          </a:prstGeom>
          <a:solidFill>
            <a:srgbClr val="2B6DFF"/>
          </a:solidFill>
        </p:spPr>
        <p:txBody>
          <a:bodyPr wrap="none" rtlCol="0">
            <a:noAutofit/>
            <a:scene3d>
              <a:camera prst="orthographicFront"/>
              <a:lightRig rig="threePt" dir="t"/>
            </a:scene3d>
            <a:sp3d contourW="12700"/>
          </a:bodyPr>
          <a:lstStyle/>
          <a:p>
            <a:pPr algn="dist"/>
            <a:r>
              <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调试寒温</a:t>
            </a:r>
            <a:endPar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 calcmode="lin" valueType="num">
                                      <p:cBhvr>
                                        <p:cTn id="9" dur="500" fill="hold"/>
                                        <p:tgtEl>
                                          <p:spTgt spid="64"/>
                                        </p:tgtEl>
                                        <p:attrNameLst>
                                          <p:attrName>style.rotation</p:attrName>
                                        </p:attrNameLst>
                                      </p:cBhvr>
                                      <p:tavLst>
                                        <p:tav tm="0">
                                          <p:val>
                                            <p:fltVal val="90"/>
                                          </p:val>
                                        </p:tav>
                                        <p:tav tm="100000">
                                          <p:val>
                                            <p:fltVal val="0"/>
                                          </p:val>
                                        </p:tav>
                                      </p:tavLst>
                                    </p:anim>
                                    <p:animEffect transition="in" filter="fade">
                                      <p:cBhvr>
                                        <p:cTn id="10" dur="500"/>
                                        <p:tgtEl>
                                          <p:spTgt spid="64"/>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ppt_w</p:attrName>
                                        </p:attrNameLst>
                                      </p:cBhvr>
                                      <p:tavLst>
                                        <p:tav tm="0">
                                          <p:val>
                                            <p:fltVal val="0"/>
                                          </p:val>
                                        </p:tav>
                                        <p:tav tm="100000">
                                          <p:val>
                                            <p:strVal val="#ppt_w"/>
                                          </p:val>
                                        </p:tav>
                                      </p:tavLst>
                                    </p:anim>
                                    <p:anim calcmode="lin" valueType="num">
                                      <p:cBhvr>
                                        <p:cTn id="15" dur="500" fill="hold"/>
                                        <p:tgtEl>
                                          <p:spTgt spid="66"/>
                                        </p:tgtEl>
                                        <p:attrNameLst>
                                          <p:attrName>ppt_h</p:attrName>
                                        </p:attrNameLst>
                                      </p:cBhvr>
                                      <p:tavLst>
                                        <p:tav tm="0">
                                          <p:val>
                                            <p:fltVal val="0"/>
                                          </p:val>
                                        </p:tav>
                                        <p:tav tm="100000">
                                          <p:val>
                                            <p:strVal val="#ppt_h"/>
                                          </p:val>
                                        </p:tav>
                                      </p:tavLst>
                                    </p:anim>
                                    <p:anim calcmode="lin" valueType="num">
                                      <p:cBhvr>
                                        <p:cTn id="16" dur="500" fill="hold"/>
                                        <p:tgtEl>
                                          <p:spTgt spid="66"/>
                                        </p:tgtEl>
                                        <p:attrNameLst>
                                          <p:attrName>style.rotation</p:attrName>
                                        </p:attrNameLst>
                                      </p:cBhvr>
                                      <p:tavLst>
                                        <p:tav tm="0">
                                          <p:val>
                                            <p:fltVal val="90"/>
                                          </p:val>
                                        </p:tav>
                                        <p:tav tm="100000">
                                          <p:val>
                                            <p:fltVal val="0"/>
                                          </p:val>
                                        </p:tav>
                                      </p:tavLst>
                                    </p:anim>
                                    <p:animEffect transition="in" filter="fade">
                                      <p:cBhvr>
                                        <p:cTn id="17" dur="500"/>
                                        <p:tgtEl>
                                          <p:spTgt spid="66"/>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 calcmode="lin" valueType="num">
                                      <p:cBhvr>
                                        <p:cTn id="23" dur="500" fill="hold"/>
                                        <p:tgtEl>
                                          <p:spTgt spid="68"/>
                                        </p:tgtEl>
                                        <p:attrNameLst>
                                          <p:attrName>style.rotation</p:attrName>
                                        </p:attrNameLst>
                                      </p:cBhvr>
                                      <p:tavLst>
                                        <p:tav tm="0">
                                          <p:val>
                                            <p:fltVal val="90"/>
                                          </p:val>
                                        </p:tav>
                                        <p:tav tm="100000">
                                          <p:val>
                                            <p:fltVal val="0"/>
                                          </p:val>
                                        </p:tav>
                                      </p:tavLst>
                                    </p:anim>
                                    <p:animEffect transition="in" filter="fade">
                                      <p:cBhvr>
                                        <p:cTn id="24" dur="500"/>
                                        <p:tgtEl>
                                          <p:spTgt spid="68"/>
                                        </p:tgtEl>
                                      </p:cBhvr>
                                    </p:animEffect>
                                  </p:childTnLst>
                                </p:cTn>
                              </p:par>
                            </p:childTnLst>
                          </p:cTn>
                        </p:par>
                        <p:par>
                          <p:cTn id="25" fill="hold">
                            <p:stCondLst>
                              <p:cond delay="1500"/>
                            </p:stCondLst>
                            <p:childTnLst>
                              <p:par>
                                <p:cTn id="26" presetID="31"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 calcmode="lin" valueType="num">
                                      <p:cBhvr>
                                        <p:cTn id="30" dur="500" fill="hold"/>
                                        <p:tgtEl>
                                          <p:spTgt spid="4"/>
                                        </p:tgtEl>
                                        <p:attrNameLst>
                                          <p:attrName>style.rotation</p:attrName>
                                        </p:attrNameLst>
                                      </p:cBhvr>
                                      <p:tavLst>
                                        <p:tav tm="0">
                                          <p:val>
                                            <p:fltVal val="90"/>
                                          </p:val>
                                        </p:tav>
                                        <p:tav tm="100000">
                                          <p:val>
                                            <p:fltVal val="0"/>
                                          </p:val>
                                        </p:tav>
                                      </p:tavLst>
                                    </p:anim>
                                    <p:animEffect transition="in" filter="fade">
                                      <p:cBhvr>
                                        <p:cTn id="31" dur="500"/>
                                        <p:tgtEl>
                                          <p:spTgt spid="4"/>
                                        </p:tgtEl>
                                      </p:cBhvr>
                                    </p:animEffect>
                                  </p:childTnLst>
                                </p:cTn>
                              </p:par>
                            </p:childTnLst>
                          </p:cTn>
                        </p:par>
                        <p:par>
                          <p:cTn id="32" fill="hold">
                            <p:stCondLst>
                              <p:cond delay="2000"/>
                            </p:stCondLst>
                            <p:childTnLst>
                              <p:par>
                                <p:cTn id="33" presetID="14" presetClass="entr" presetSubtype="1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randombar(horizontal)">
                                      <p:cBhvr>
                                        <p:cTn id="3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p:bldP spid="68" grpId="0"/>
      <p:bldP spid="7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447483" y="1924156"/>
            <a:ext cx="4973864" cy="1386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9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3" name="矩形 12"/>
          <p:cNvSpPr/>
          <p:nvPr/>
        </p:nvSpPr>
        <p:spPr>
          <a:xfrm>
            <a:off x="7666308" y="4120831"/>
            <a:ext cx="3755037" cy="472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895"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水痘的预防</a:t>
            </a:r>
            <a:endParaRPr lang="zh-CN" altLang="en-US" sz="1895"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6" name="Content Placeholder 2"/>
          <p:cNvSpPr txBox="1"/>
          <p:nvPr/>
        </p:nvSpPr>
        <p:spPr>
          <a:xfrm>
            <a:off x="7666308" y="4644523"/>
            <a:ext cx="3755037" cy="94256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4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水痘是由水痘</a:t>
            </a:r>
            <a:r>
              <a:rPr lang="en-US" altLang="zh-CN" sz="14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a:t>
            </a:r>
            <a:r>
              <a:rPr lang="zh-CN" altLang="en-US" sz="14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带状疱疹病毒引起的常见的急性传染病。水痘一年四季都可发病，其中以冬春季为多。水痘传染性极强，病人是唯一的传染源</a:t>
            </a:r>
            <a:endParaRPr lang="en-US" altLang="zh-CN" sz="1400" b="1"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7" name="Content Placeholder 2"/>
          <p:cNvSpPr txBox="1"/>
          <p:nvPr/>
        </p:nvSpPr>
        <p:spPr>
          <a:xfrm>
            <a:off x="6778743" y="2092019"/>
            <a:ext cx="4369552" cy="61940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4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及时组织对疫点进行消毒处理，如疫情发生在学校等人群集聚场所，要做好环境卫生、个人卫生，保持通风。</a:t>
            </a:r>
            <a:endParaRPr lang="zh-CN" altLang="en-US" sz="14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33982" y="948764"/>
            <a:ext cx="1992158" cy="4960472"/>
          </a:xfrm>
          <a:prstGeom prst="rect">
            <a:avLst/>
          </a:prstGeom>
        </p:spPr>
      </p:pic>
      <p:sp>
        <p:nvSpPr>
          <p:cNvPr id="8" name="文本框 7"/>
          <p:cNvSpPr txBox="1"/>
          <p:nvPr/>
        </p:nvSpPr>
        <p:spPr>
          <a:xfrm>
            <a:off x="5086211" y="0"/>
            <a:ext cx="2019579" cy="578539"/>
          </a:xfrm>
          <a:prstGeom prst="rect">
            <a:avLst/>
          </a:prstGeom>
          <a:solidFill>
            <a:srgbClr val="2B6DFF"/>
          </a:solidFill>
        </p:spPr>
        <p:txBody>
          <a:bodyPr wrap="none" rtlCol="0">
            <a:noAutofit/>
            <a:scene3d>
              <a:camera prst="orthographicFront"/>
              <a:lightRig rig="threePt" dir="t"/>
            </a:scene3d>
            <a:sp3d contourW="12700"/>
          </a:bodyPr>
          <a:lstStyle/>
          <a:p>
            <a:pPr algn="dist"/>
            <a:r>
              <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调试寒温</a:t>
            </a:r>
            <a:endPar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500"/>
                                        <p:tgtEl>
                                          <p:spTgt spid="13"/>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p:bldP spid="1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0076" t="10364" r="30210" b="39932"/>
          <a:stretch>
            <a:fillRect/>
          </a:stretch>
        </p:blipFill>
        <p:spPr>
          <a:xfrm>
            <a:off x="0" y="0"/>
            <a:ext cx="12192000" cy="685800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0725" y="899829"/>
            <a:ext cx="2527876" cy="5817925"/>
          </a:xfrm>
          <a:prstGeom prst="rect">
            <a:avLst/>
          </a:prstGeom>
        </p:spPr>
      </p:pic>
      <p:sp>
        <p:nvSpPr>
          <p:cNvPr id="7" name="矩形 6"/>
          <p:cNvSpPr/>
          <p:nvPr/>
        </p:nvSpPr>
        <p:spPr>
          <a:xfrm>
            <a:off x="4681107" y="2648626"/>
            <a:ext cx="2185214" cy="646331"/>
          </a:xfrm>
          <a:prstGeom prst="rect">
            <a:avLst/>
          </a:prstGeom>
        </p:spPr>
        <p:txBody>
          <a:bodyPr wrap="none">
            <a:spAutoFit/>
            <a:scene3d>
              <a:camera prst="orthographicFront"/>
              <a:lightRig rig="threePt" dir="t"/>
            </a:scene3d>
            <a:sp3d contourW="12700"/>
          </a:bodyPr>
          <a:lstStyle/>
          <a:p>
            <a:r>
              <a:rPr lang="zh-CN" altLang="en-US" sz="3600"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疾病知识</a:t>
            </a:r>
            <a:endParaRPr lang="zh-CN" altLang="en-US" sz="3600"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2" name="MH_Other_1"/>
          <p:cNvSpPr/>
          <p:nvPr>
            <p:custDataLst>
              <p:tags r:id="rId3"/>
            </p:custDataLst>
          </p:nvPr>
        </p:nvSpPr>
        <p:spPr bwMode="auto">
          <a:xfrm>
            <a:off x="3793365" y="2560301"/>
            <a:ext cx="709072" cy="822979"/>
          </a:xfrm>
          <a:custGeom>
            <a:avLst/>
            <a:gdLst>
              <a:gd name="T0" fmla="*/ 197945 w 300175"/>
              <a:gd name="T1" fmla="*/ 0 h 348203"/>
              <a:gd name="T2" fmla="*/ 395892 w 300175"/>
              <a:gd name="T3" fmla="*/ 98973 h 348203"/>
              <a:gd name="T4" fmla="*/ 395892 w 300175"/>
              <a:gd name="T5" fmla="*/ 360262 h 348203"/>
              <a:gd name="T6" fmla="*/ 197945 w 300175"/>
              <a:gd name="T7" fmla="*/ 459235 h 348203"/>
              <a:gd name="T8" fmla="*/ 0 w 300175"/>
              <a:gd name="T9" fmla="*/ 360262 h 348203"/>
              <a:gd name="T10" fmla="*/ 0 w 300175"/>
              <a:gd name="T11" fmla="*/ 98973 h 348203"/>
              <a:gd name="T12" fmla="*/ 0 60000 65536"/>
              <a:gd name="T13" fmla="*/ 0 60000 65536"/>
              <a:gd name="T14" fmla="*/ 0 60000 65536"/>
              <a:gd name="T15" fmla="*/ 0 60000 65536"/>
              <a:gd name="T16" fmla="*/ 0 60000 65536"/>
              <a:gd name="T17" fmla="*/ 0 60000 65536"/>
              <a:gd name="T18" fmla="*/ 0 w 300175"/>
              <a:gd name="T19" fmla="*/ 0 h 348203"/>
              <a:gd name="T20" fmla="*/ 300175 w 300175"/>
              <a:gd name="T21" fmla="*/ 348203 h 348203"/>
            </a:gdLst>
            <a:ahLst/>
            <a:cxnLst>
              <a:cxn ang="T12">
                <a:pos x="T0" y="T1"/>
              </a:cxn>
              <a:cxn ang="T13">
                <a:pos x="T2" y="T3"/>
              </a:cxn>
              <a:cxn ang="T14">
                <a:pos x="T4" y="T5"/>
              </a:cxn>
              <a:cxn ang="T15">
                <a:pos x="T6" y="T7"/>
              </a:cxn>
              <a:cxn ang="T16">
                <a:pos x="T8" y="T9"/>
              </a:cxn>
              <a:cxn ang="T17">
                <a:pos x="T10" y="T11"/>
              </a:cxn>
            </a:cxnLst>
            <a:rect l="T18" t="T19" r="T20" b="T21"/>
            <a:pathLst>
              <a:path w="300175" h="348203">
                <a:moveTo>
                  <a:pt x="150087" y="0"/>
                </a:moveTo>
                <a:lnTo>
                  <a:pt x="300175" y="75044"/>
                </a:lnTo>
                <a:lnTo>
                  <a:pt x="300175" y="273159"/>
                </a:lnTo>
                <a:lnTo>
                  <a:pt x="150087" y="348203"/>
                </a:lnTo>
                <a:lnTo>
                  <a:pt x="0" y="273159"/>
                </a:lnTo>
                <a:lnTo>
                  <a:pt x="0" y="75044"/>
                </a:lnTo>
                <a:lnTo>
                  <a:pt x="150087" y="0"/>
                </a:lnTo>
                <a:close/>
              </a:path>
            </a:pathLst>
          </a:custGeom>
          <a:noFill/>
          <a:ln>
            <a:solidFill>
              <a:schemeClr val="bg1"/>
            </a:solid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3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1</a:t>
            </a:r>
            <a:endParaRPr lang="zh-CN" altLang="en-US" sz="3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0" name="文本框 49"/>
          <p:cNvSpPr txBox="1"/>
          <p:nvPr/>
        </p:nvSpPr>
        <p:spPr>
          <a:xfrm>
            <a:off x="1958781" y="740945"/>
            <a:ext cx="1015663" cy="1560295"/>
          </a:xfrm>
          <a:prstGeom prst="rect">
            <a:avLst/>
          </a:prstGeom>
          <a:solidFill>
            <a:srgbClr val="5EA3FF"/>
          </a:solidFill>
        </p:spPr>
        <p:txBody>
          <a:bodyPr vert="eaVert" wrap="square" rtlCol="0">
            <a:spAutoFit/>
          </a:bodyPr>
          <a:lstStyle/>
          <a:p>
            <a:pPr algn="dist"/>
            <a:r>
              <a:rPr lang="zh-CN" altLang="en-US" sz="54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目录</a:t>
            </a:r>
            <a:endParaRPr lang="en-US" altLang="zh-CN" sz="54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1" name="文本框 50"/>
          <p:cNvSpPr txBox="1"/>
          <p:nvPr/>
        </p:nvSpPr>
        <p:spPr>
          <a:xfrm>
            <a:off x="963657" y="1527163"/>
            <a:ext cx="861774" cy="2702268"/>
          </a:xfrm>
          <a:prstGeom prst="rect">
            <a:avLst/>
          </a:prstGeom>
          <a:solidFill>
            <a:srgbClr val="5EA3FF"/>
          </a:solidFill>
        </p:spPr>
        <p:txBody>
          <a:bodyPr vert="eaVert" wrap="square" rtlCol="0">
            <a:spAutoFit/>
          </a:bodyPr>
          <a:lstStyle/>
          <a:p>
            <a:pPr algn="dist"/>
            <a:r>
              <a:rPr lang="en-US" altLang="zh-CN" sz="44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CONTENT</a:t>
            </a:r>
            <a:endParaRPr lang="en-US" altLang="zh-CN" sz="44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0" name="矩形 59"/>
          <p:cNvSpPr/>
          <p:nvPr/>
        </p:nvSpPr>
        <p:spPr>
          <a:xfrm>
            <a:off x="7932733" y="3456346"/>
            <a:ext cx="2185214" cy="646331"/>
          </a:xfrm>
          <a:prstGeom prst="rect">
            <a:avLst/>
          </a:prstGeom>
        </p:spPr>
        <p:txBody>
          <a:bodyPr wrap="none">
            <a:spAutoFit/>
            <a:scene3d>
              <a:camera prst="orthographicFront"/>
              <a:lightRig rig="threePt" dir="t"/>
            </a:scene3d>
            <a:sp3d contourW="12700"/>
          </a:bodyPr>
          <a:lstStyle/>
          <a:p>
            <a:r>
              <a:rPr lang="zh-CN" altLang="en-US" sz="3600"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疾病预防</a:t>
            </a:r>
            <a:endParaRPr lang="zh-CN" altLang="en-US" sz="3600"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1" name="MH_Other_1"/>
          <p:cNvSpPr/>
          <p:nvPr>
            <p:custDataLst>
              <p:tags r:id="rId4"/>
            </p:custDataLst>
          </p:nvPr>
        </p:nvSpPr>
        <p:spPr bwMode="auto">
          <a:xfrm>
            <a:off x="7044991" y="3368021"/>
            <a:ext cx="709072" cy="822979"/>
          </a:xfrm>
          <a:custGeom>
            <a:avLst/>
            <a:gdLst>
              <a:gd name="T0" fmla="*/ 197945 w 300175"/>
              <a:gd name="T1" fmla="*/ 0 h 348203"/>
              <a:gd name="T2" fmla="*/ 395892 w 300175"/>
              <a:gd name="T3" fmla="*/ 98973 h 348203"/>
              <a:gd name="T4" fmla="*/ 395892 w 300175"/>
              <a:gd name="T5" fmla="*/ 360262 h 348203"/>
              <a:gd name="T6" fmla="*/ 197945 w 300175"/>
              <a:gd name="T7" fmla="*/ 459235 h 348203"/>
              <a:gd name="T8" fmla="*/ 0 w 300175"/>
              <a:gd name="T9" fmla="*/ 360262 h 348203"/>
              <a:gd name="T10" fmla="*/ 0 w 300175"/>
              <a:gd name="T11" fmla="*/ 98973 h 348203"/>
              <a:gd name="T12" fmla="*/ 0 60000 65536"/>
              <a:gd name="T13" fmla="*/ 0 60000 65536"/>
              <a:gd name="T14" fmla="*/ 0 60000 65536"/>
              <a:gd name="T15" fmla="*/ 0 60000 65536"/>
              <a:gd name="T16" fmla="*/ 0 60000 65536"/>
              <a:gd name="T17" fmla="*/ 0 60000 65536"/>
              <a:gd name="T18" fmla="*/ 0 w 300175"/>
              <a:gd name="T19" fmla="*/ 0 h 348203"/>
              <a:gd name="T20" fmla="*/ 300175 w 300175"/>
              <a:gd name="T21" fmla="*/ 348203 h 348203"/>
            </a:gdLst>
            <a:ahLst/>
            <a:cxnLst>
              <a:cxn ang="T12">
                <a:pos x="T0" y="T1"/>
              </a:cxn>
              <a:cxn ang="T13">
                <a:pos x="T2" y="T3"/>
              </a:cxn>
              <a:cxn ang="T14">
                <a:pos x="T4" y="T5"/>
              </a:cxn>
              <a:cxn ang="T15">
                <a:pos x="T6" y="T7"/>
              </a:cxn>
              <a:cxn ang="T16">
                <a:pos x="T8" y="T9"/>
              </a:cxn>
              <a:cxn ang="T17">
                <a:pos x="T10" y="T11"/>
              </a:cxn>
            </a:cxnLst>
            <a:rect l="T18" t="T19" r="T20" b="T21"/>
            <a:pathLst>
              <a:path w="300175" h="348203">
                <a:moveTo>
                  <a:pt x="150087" y="0"/>
                </a:moveTo>
                <a:lnTo>
                  <a:pt x="300175" y="75044"/>
                </a:lnTo>
                <a:lnTo>
                  <a:pt x="300175" y="273159"/>
                </a:lnTo>
                <a:lnTo>
                  <a:pt x="150087" y="348203"/>
                </a:lnTo>
                <a:lnTo>
                  <a:pt x="0" y="273159"/>
                </a:lnTo>
                <a:lnTo>
                  <a:pt x="0" y="75044"/>
                </a:lnTo>
                <a:lnTo>
                  <a:pt x="150087" y="0"/>
                </a:lnTo>
                <a:close/>
              </a:path>
            </a:pathLst>
          </a:custGeom>
          <a:noFill/>
          <a:ln>
            <a:solidFill>
              <a:schemeClr val="bg1"/>
            </a:solid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3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2</a:t>
            </a:r>
            <a:endParaRPr lang="zh-CN" altLang="en-US" sz="3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2" name="矩形 61"/>
          <p:cNvSpPr/>
          <p:nvPr/>
        </p:nvSpPr>
        <p:spPr>
          <a:xfrm>
            <a:off x="4311306" y="4283109"/>
            <a:ext cx="2185214" cy="646331"/>
          </a:xfrm>
          <a:prstGeom prst="rect">
            <a:avLst/>
          </a:prstGeom>
        </p:spPr>
        <p:txBody>
          <a:bodyPr wrap="none">
            <a:spAutoFit/>
            <a:scene3d>
              <a:camera prst="orthographicFront"/>
              <a:lightRig rig="threePt" dir="t"/>
            </a:scene3d>
            <a:sp3d contourW="12700"/>
          </a:bodyPr>
          <a:lstStyle/>
          <a:p>
            <a:r>
              <a:rPr lang="zh-CN" altLang="en-US" sz="3600"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调试寒温</a:t>
            </a:r>
            <a:endParaRPr lang="zh-CN" altLang="en-US" sz="3600"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3" name="MH_Other_1"/>
          <p:cNvSpPr/>
          <p:nvPr>
            <p:custDataLst>
              <p:tags r:id="rId5"/>
            </p:custDataLst>
          </p:nvPr>
        </p:nvSpPr>
        <p:spPr bwMode="auto">
          <a:xfrm>
            <a:off x="3423564" y="4194784"/>
            <a:ext cx="709072" cy="822979"/>
          </a:xfrm>
          <a:custGeom>
            <a:avLst/>
            <a:gdLst>
              <a:gd name="T0" fmla="*/ 197945 w 300175"/>
              <a:gd name="T1" fmla="*/ 0 h 348203"/>
              <a:gd name="T2" fmla="*/ 395892 w 300175"/>
              <a:gd name="T3" fmla="*/ 98973 h 348203"/>
              <a:gd name="T4" fmla="*/ 395892 w 300175"/>
              <a:gd name="T5" fmla="*/ 360262 h 348203"/>
              <a:gd name="T6" fmla="*/ 197945 w 300175"/>
              <a:gd name="T7" fmla="*/ 459235 h 348203"/>
              <a:gd name="T8" fmla="*/ 0 w 300175"/>
              <a:gd name="T9" fmla="*/ 360262 h 348203"/>
              <a:gd name="T10" fmla="*/ 0 w 300175"/>
              <a:gd name="T11" fmla="*/ 98973 h 348203"/>
              <a:gd name="T12" fmla="*/ 0 60000 65536"/>
              <a:gd name="T13" fmla="*/ 0 60000 65536"/>
              <a:gd name="T14" fmla="*/ 0 60000 65536"/>
              <a:gd name="T15" fmla="*/ 0 60000 65536"/>
              <a:gd name="T16" fmla="*/ 0 60000 65536"/>
              <a:gd name="T17" fmla="*/ 0 60000 65536"/>
              <a:gd name="T18" fmla="*/ 0 w 300175"/>
              <a:gd name="T19" fmla="*/ 0 h 348203"/>
              <a:gd name="T20" fmla="*/ 300175 w 300175"/>
              <a:gd name="T21" fmla="*/ 348203 h 348203"/>
            </a:gdLst>
            <a:ahLst/>
            <a:cxnLst>
              <a:cxn ang="T12">
                <a:pos x="T0" y="T1"/>
              </a:cxn>
              <a:cxn ang="T13">
                <a:pos x="T2" y="T3"/>
              </a:cxn>
              <a:cxn ang="T14">
                <a:pos x="T4" y="T5"/>
              </a:cxn>
              <a:cxn ang="T15">
                <a:pos x="T6" y="T7"/>
              </a:cxn>
              <a:cxn ang="T16">
                <a:pos x="T8" y="T9"/>
              </a:cxn>
              <a:cxn ang="T17">
                <a:pos x="T10" y="T11"/>
              </a:cxn>
            </a:cxnLst>
            <a:rect l="T18" t="T19" r="T20" b="T21"/>
            <a:pathLst>
              <a:path w="300175" h="348203">
                <a:moveTo>
                  <a:pt x="150087" y="0"/>
                </a:moveTo>
                <a:lnTo>
                  <a:pt x="300175" y="75044"/>
                </a:lnTo>
                <a:lnTo>
                  <a:pt x="300175" y="273159"/>
                </a:lnTo>
                <a:lnTo>
                  <a:pt x="150087" y="348203"/>
                </a:lnTo>
                <a:lnTo>
                  <a:pt x="0" y="273159"/>
                </a:lnTo>
                <a:lnTo>
                  <a:pt x="0" y="75044"/>
                </a:lnTo>
                <a:lnTo>
                  <a:pt x="150087" y="0"/>
                </a:lnTo>
                <a:close/>
              </a:path>
            </a:pathLst>
          </a:custGeom>
          <a:noFill/>
          <a:ln>
            <a:solidFill>
              <a:schemeClr val="bg1"/>
            </a:solid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3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3</a:t>
            </a:r>
            <a:endParaRPr lang="zh-CN" altLang="en-US" sz="3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4" name="矩形 63"/>
          <p:cNvSpPr/>
          <p:nvPr/>
        </p:nvSpPr>
        <p:spPr>
          <a:xfrm>
            <a:off x="7562932" y="5090829"/>
            <a:ext cx="2185214" cy="646331"/>
          </a:xfrm>
          <a:prstGeom prst="rect">
            <a:avLst/>
          </a:prstGeom>
        </p:spPr>
        <p:txBody>
          <a:bodyPr wrap="none">
            <a:spAutoFit/>
            <a:scene3d>
              <a:camera prst="orthographicFront"/>
              <a:lightRig rig="threePt" dir="t"/>
            </a:scene3d>
            <a:sp3d contourW="12700"/>
          </a:bodyPr>
          <a:lstStyle/>
          <a:p>
            <a:r>
              <a:rPr lang="zh-CN" altLang="en-US" sz="3600"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预防接种</a:t>
            </a:r>
            <a:endParaRPr lang="zh-CN" altLang="en-US" sz="3600"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5" name="MH_Other_1"/>
          <p:cNvSpPr/>
          <p:nvPr>
            <p:custDataLst>
              <p:tags r:id="rId6"/>
            </p:custDataLst>
          </p:nvPr>
        </p:nvSpPr>
        <p:spPr bwMode="auto">
          <a:xfrm>
            <a:off x="6675190" y="5002504"/>
            <a:ext cx="709072" cy="822979"/>
          </a:xfrm>
          <a:custGeom>
            <a:avLst/>
            <a:gdLst>
              <a:gd name="T0" fmla="*/ 197945 w 300175"/>
              <a:gd name="T1" fmla="*/ 0 h 348203"/>
              <a:gd name="T2" fmla="*/ 395892 w 300175"/>
              <a:gd name="T3" fmla="*/ 98973 h 348203"/>
              <a:gd name="T4" fmla="*/ 395892 w 300175"/>
              <a:gd name="T5" fmla="*/ 360262 h 348203"/>
              <a:gd name="T6" fmla="*/ 197945 w 300175"/>
              <a:gd name="T7" fmla="*/ 459235 h 348203"/>
              <a:gd name="T8" fmla="*/ 0 w 300175"/>
              <a:gd name="T9" fmla="*/ 360262 h 348203"/>
              <a:gd name="T10" fmla="*/ 0 w 300175"/>
              <a:gd name="T11" fmla="*/ 98973 h 348203"/>
              <a:gd name="T12" fmla="*/ 0 60000 65536"/>
              <a:gd name="T13" fmla="*/ 0 60000 65536"/>
              <a:gd name="T14" fmla="*/ 0 60000 65536"/>
              <a:gd name="T15" fmla="*/ 0 60000 65536"/>
              <a:gd name="T16" fmla="*/ 0 60000 65536"/>
              <a:gd name="T17" fmla="*/ 0 60000 65536"/>
              <a:gd name="T18" fmla="*/ 0 w 300175"/>
              <a:gd name="T19" fmla="*/ 0 h 348203"/>
              <a:gd name="T20" fmla="*/ 300175 w 300175"/>
              <a:gd name="T21" fmla="*/ 348203 h 348203"/>
            </a:gdLst>
            <a:ahLst/>
            <a:cxnLst>
              <a:cxn ang="T12">
                <a:pos x="T0" y="T1"/>
              </a:cxn>
              <a:cxn ang="T13">
                <a:pos x="T2" y="T3"/>
              </a:cxn>
              <a:cxn ang="T14">
                <a:pos x="T4" y="T5"/>
              </a:cxn>
              <a:cxn ang="T15">
                <a:pos x="T6" y="T7"/>
              </a:cxn>
              <a:cxn ang="T16">
                <a:pos x="T8" y="T9"/>
              </a:cxn>
              <a:cxn ang="T17">
                <a:pos x="T10" y="T11"/>
              </a:cxn>
            </a:cxnLst>
            <a:rect l="T18" t="T19" r="T20" b="T21"/>
            <a:pathLst>
              <a:path w="300175" h="348203">
                <a:moveTo>
                  <a:pt x="150087" y="0"/>
                </a:moveTo>
                <a:lnTo>
                  <a:pt x="300175" y="75044"/>
                </a:lnTo>
                <a:lnTo>
                  <a:pt x="300175" y="273159"/>
                </a:lnTo>
                <a:lnTo>
                  <a:pt x="150087" y="348203"/>
                </a:lnTo>
                <a:lnTo>
                  <a:pt x="0" y="273159"/>
                </a:lnTo>
                <a:lnTo>
                  <a:pt x="0" y="75044"/>
                </a:lnTo>
                <a:lnTo>
                  <a:pt x="150087" y="0"/>
                </a:lnTo>
                <a:close/>
              </a:path>
            </a:pathLst>
          </a:custGeom>
          <a:noFill/>
          <a:ln>
            <a:solidFill>
              <a:schemeClr val="bg1"/>
            </a:solid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3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4</a:t>
            </a:r>
            <a:endParaRPr lang="zh-CN" altLang="en-US" sz="3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500" fill="hold"/>
                                        <p:tgtEl>
                                          <p:spTgt spid="60"/>
                                        </p:tgtEl>
                                        <p:attrNameLst>
                                          <p:attrName>ppt_x</p:attrName>
                                        </p:attrNameLst>
                                      </p:cBhvr>
                                      <p:tavLst>
                                        <p:tav tm="0">
                                          <p:val>
                                            <p:strVal val="#ppt_x"/>
                                          </p:val>
                                        </p:tav>
                                        <p:tav tm="100000">
                                          <p:val>
                                            <p:strVal val="#ppt_x"/>
                                          </p:val>
                                        </p:tav>
                                      </p:tavLst>
                                    </p:anim>
                                    <p:anim calcmode="lin" valueType="num">
                                      <p:cBhvr additive="base">
                                        <p:cTn id="38" dur="500" fill="hold"/>
                                        <p:tgtEl>
                                          <p:spTgt spid="6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500" fill="hold"/>
                                        <p:tgtEl>
                                          <p:spTgt spid="61"/>
                                        </p:tgtEl>
                                        <p:attrNameLst>
                                          <p:attrName>ppt_x</p:attrName>
                                        </p:attrNameLst>
                                      </p:cBhvr>
                                      <p:tavLst>
                                        <p:tav tm="0">
                                          <p:val>
                                            <p:strVal val="#ppt_x"/>
                                          </p:val>
                                        </p:tav>
                                        <p:tav tm="100000">
                                          <p:val>
                                            <p:strVal val="#ppt_x"/>
                                          </p:val>
                                        </p:tav>
                                      </p:tavLst>
                                    </p:anim>
                                    <p:anim calcmode="lin" valueType="num">
                                      <p:cBhvr additive="base">
                                        <p:cTn id="43" dur="500" fill="hold"/>
                                        <p:tgtEl>
                                          <p:spTgt spid="6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ppt_x"/>
                                          </p:val>
                                        </p:tav>
                                        <p:tav tm="100000">
                                          <p:val>
                                            <p:strVal val="#ppt_x"/>
                                          </p:val>
                                        </p:tav>
                                      </p:tavLst>
                                    </p:anim>
                                    <p:anim calcmode="lin" valueType="num">
                                      <p:cBhvr additive="base">
                                        <p:cTn id="48" dur="500" fill="hold"/>
                                        <p:tgtEl>
                                          <p:spTgt spid="6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ppt_x"/>
                                          </p:val>
                                        </p:tav>
                                        <p:tav tm="100000">
                                          <p:val>
                                            <p:strVal val="#ppt_x"/>
                                          </p:val>
                                        </p:tav>
                                      </p:tavLst>
                                    </p:anim>
                                    <p:anim calcmode="lin" valueType="num">
                                      <p:cBhvr additive="base">
                                        <p:cTn id="53" dur="500" fill="hold"/>
                                        <p:tgtEl>
                                          <p:spTgt spid="6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500" fill="hold"/>
                                        <p:tgtEl>
                                          <p:spTgt spid="64"/>
                                        </p:tgtEl>
                                        <p:attrNameLst>
                                          <p:attrName>ppt_x</p:attrName>
                                        </p:attrNameLst>
                                      </p:cBhvr>
                                      <p:tavLst>
                                        <p:tav tm="0">
                                          <p:val>
                                            <p:strVal val="#ppt_x"/>
                                          </p:val>
                                        </p:tav>
                                        <p:tav tm="100000">
                                          <p:val>
                                            <p:strVal val="#ppt_x"/>
                                          </p:val>
                                        </p:tav>
                                      </p:tavLst>
                                    </p:anim>
                                    <p:anim calcmode="lin" valueType="num">
                                      <p:cBhvr additive="base">
                                        <p:cTn id="58" dur="500" fill="hold"/>
                                        <p:tgtEl>
                                          <p:spTgt spid="6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500" fill="hold"/>
                                        <p:tgtEl>
                                          <p:spTgt spid="65"/>
                                        </p:tgtEl>
                                        <p:attrNameLst>
                                          <p:attrName>ppt_x</p:attrName>
                                        </p:attrNameLst>
                                      </p:cBhvr>
                                      <p:tavLst>
                                        <p:tav tm="0">
                                          <p:val>
                                            <p:strVal val="#ppt_x"/>
                                          </p:val>
                                        </p:tav>
                                        <p:tav tm="100000">
                                          <p:val>
                                            <p:strVal val="#ppt_x"/>
                                          </p:val>
                                        </p:tav>
                                      </p:tavLst>
                                    </p:anim>
                                    <p:anim calcmode="lin" valueType="num">
                                      <p:cBhvr additive="base">
                                        <p:cTn id="63"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50" grpId="0" animBg="1"/>
      <p:bldP spid="51" grpId="0" animBg="1"/>
      <p:bldP spid="60" grpId="0"/>
      <p:bldP spid="61" grpId="0" animBg="1"/>
      <p:bldP spid="62" grpId="0"/>
      <p:bldP spid="63" grpId="0" animBg="1"/>
      <p:bldP spid="64" grpId="0"/>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44455" t="3057" r="5831" b="47239"/>
          <a:stretch>
            <a:fillRect/>
          </a:stretch>
        </p:blipFill>
        <p:spPr>
          <a:xfrm>
            <a:off x="0" y="0"/>
            <a:ext cx="12192000" cy="685800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039" y="1586299"/>
            <a:ext cx="2972477" cy="5271701"/>
          </a:xfrm>
          <a:prstGeom prst="rect">
            <a:avLst/>
          </a:prstGeom>
        </p:spPr>
      </p:pic>
      <p:sp>
        <p:nvSpPr>
          <p:cNvPr id="6" name="文本框 5"/>
          <p:cNvSpPr txBox="1"/>
          <p:nvPr/>
        </p:nvSpPr>
        <p:spPr>
          <a:xfrm>
            <a:off x="2631341" y="4100141"/>
            <a:ext cx="3298247" cy="787588"/>
          </a:xfrm>
          <a:prstGeom prst="rect">
            <a:avLst/>
          </a:prstGeom>
          <a:noFill/>
        </p:spPr>
        <p:txBody>
          <a:bodyPr wrap="none" rtlCol="0">
            <a:noAutofit/>
            <a:scene3d>
              <a:camera prst="orthographicFront"/>
              <a:lightRig rig="threePt" dir="t"/>
            </a:scene3d>
            <a:sp3d contourW="12700"/>
          </a:bodyPr>
          <a:lstStyle/>
          <a:p>
            <a:pPr algn="dist"/>
            <a:r>
              <a:rPr lang="zh-CN" altLang="en-US" sz="54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预防接种</a:t>
            </a:r>
            <a:endParaRPr lang="zh-CN" altLang="en-US" sz="54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 name="文本框 7"/>
          <p:cNvSpPr txBox="1"/>
          <p:nvPr/>
        </p:nvSpPr>
        <p:spPr>
          <a:xfrm>
            <a:off x="165101" y="2508007"/>
            <a:ext cx="2860788" cy="2693814"/>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en-US" altLang="zh-CN" sz="13800" b="1" u="sng"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04</a:t>
            </a:r>
            <a:endParaRPr lang="en-US" altLang="zh-CN" sz="13800" b="1" u="sng"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 name="矩形 8"/>
          <p:cNvSpPr/>
          <p:nvPr/>
        </p:nvSpPr>
        <p:spPr>
          <a:xfrm>
            <a:off x="523473" y="5104189"/>
            <a:ext cx="5800662" cy="707886"/>
          </a:xfrm>
          <a:prstGeom prst="rect">
            <a:avLst/>
          </a:prstGeom>
          <a:noFill/>
        </p:spPr>
        <p:txBody>
          <a:bodyPr wrap="square">
            <a:spAutoFit/>
          </a:bodyPr>
          <a:lstStyle/>
          <a:p>
            <a:pPr latinLnBrk="1"/>
            <a:r>
              <a:rPr lang="zh-CN" altLang="en-US" sz="20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please click add copy please click add copy please click add copy please click add copy</a:t>
            </a:r>
            <a:endParaRPr lang="zh-CN" altLang="en-US" sz="20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94510" y="5084445"/>
            <a:ext cx="8603615" cy="623248"/>
          </a:xfrm>
          <a:prstGeom prst="rect">
            <a:avLst/>
          </a:prstGeom>
          <a:noFill/>
        </p:spPr>
        <p:txBody>
          <a:bodyPr wrap="square" rtlCol="0">
            <a:spAutoFit/>
          </a:bodyPr>
          <a:lstStyle/>
          <a:p>
            <a:pPr algn="ctr">
              <a:lnSpc>
                <a:spcPct val="150000"/>
              </a:lnSpc>
            </a:pPr>
            <a:r>
              <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水痘的平均潜伏期</a:t>
            </a:r>
            <a:r>
              <a:rPr lang="en-US" altLang="zh-CN"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14—21</a:t>
            </a:r>
            <a:r>
              <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天，多为</a:t>
            </a:r>
            <a:r>
              <a:rPr lang="en-US" altLang="zh-CN"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15</a:t>
            </a:r>
            <a:r>
              <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一</a:t>
            </a:r>
            <a:r>
              <a:rPr lang="en-US" altLang="zh-CN"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17</a:t>
            </a:r>
            <a:r>
              <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天。易感者接触病人后约</a:t>
            </a:r>
            <a:r>
              <a:rPr lang="en-US" altLang="zh-CN"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90</a:t>
            </a:r>
            <a:r>
              <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％会传染发病，病初症状较轻，可出现微热，全身不适。发热的同时或</a:t>
            </a:r>
            <a:r>
              <a:rPr lang="en-US" altLang="zh-CN"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1—2</a:t>
            </a:r>
            <a:r>
              <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日后，躯干皮肤、粘膜分批出现和迅速发展为斑疹、丘疹、疱疹与结痂</a:t>
            </a:r>
            <a:endPar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1" name="Rectangle 89"/>
          <p:cNvSpPr/>
          <p:nvPr/>
        </p:nvSpPr>
        <p:spPr>
          <a:xfrm>
            <a:off x="1119637" y="4243985"/>
            <a:ext cx="3545307" cy="101294"/>
          </a:xfrm>
          <a:prstGeom prst="rect">
            <a:avLst/>
          </a:prstGeom>
          <a:solidFill>
            <a:schemeClr val="bg1">
              <a:lumMod val="75000"/>
            </a:schemeClr>
          </a:solid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12" name="Group 137"/>
          <p:cNvGrpSpPr/>
          <p:nvPr/>
        </p:nvGrpSpPr>
        <p:grpSpPr>
          <a:xfrm>
            <a:off x="1438024" y="2015510"/>
            <a:ext cx="284869" cy="2190487"/>
            <a:chOff x="1074408" y="1485901"/>
            <a:chExt cx="214311" cy="1647821"/>
          </a:xfrm>
        </p:grpSpPr>
        <p:cxnSp>
          <p:nvCxnSpPr>
            <p:cNvPr id="8" name="Straight Connector 90"/>
            <p:cNvCxnSpPr/>
            <p:nvPr/>
          </p:nvCxnSpPr>
          <p:spPr>
            <a:xfrm rot="16200000" flipV="1">
              <a:off x="359569" y="2302205"/>
              <a:ext cx="1638299" cy="5691"/>
            </a:xfrm>
            <a:prstGeom prst="line">
              <a:avLst/>
            </a:prstGeom>
            <a:noFill/>
            <a:ln w="12700" cap="flat" cmpd="sng" algn="ctr">
              <a:solidFill>
                <a:schemeClr val="accent1"/>
              </a:solidFill>
              <a:prstDash val="sysDot"/>
              <a:miter lim="800000"/>
              <a:headEnd type="none" w="med" len="med"/>
              <a:tailEnd type="oval" w="med" len="med"/>
            </a:ln>
            <a:effectLst/>
          </p:spPr>
        </p:cxnSp>
        <p:sp>
          <p:nvSpPr>
            <p:cNvPr id="9" name="Rounded Rectangle 94"/>
            <p:cNvSpPr/>
            <p:nvPr/>
          </p:nvSpPr>
          <p:spPr>
            <a:xfrm>
              <a:off x="1074408" y="2190750"/>
              <a:ext cx="214311" cy="942972"/>
            </a:xfrm>
            <a:prstGeom prst="roundRect">
              <a:avLst/>
            </a:prstGeom>
            <a:solidFill>
              <a:schemeClr val="accent1"/>
            </a:solid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13" name="Group 138"/>
          <p:cNvGrpSpPr/>
          <p:nvPr/>
        </p:nvGrpSpPr>
        <p:grpSpPr>
          <a:xfrm>
            <a:off x="1942438" y="2015510"/>
            <a:ext cx="284869" cy="2190487"/>
            <a:chOff x="1447800" y="1485901"/>
            <a:chExt cx="214311" cy="1647821"/>
          </a:xfrm>
          <a:solidFill>
            <a:srgbClr val="2B6DFF"/>
          </a:solidFill>
        </p:grpSpPr>
        <p:cxnSp>
          <p:nvCxnSpPr>
            <p:cNvPr id="10" name="Straight Connector 97"/>
            <p:cNvCxnSpPr/>
            <p:nvPr/>
          </p:nvCxnSpPr>
          <p:spPr>
            <a:xfrm rot="16200000" flipV="1">
              <a:off x="732961" y="2302205"/>
              <a:ext cx="1638299" cy="5691"/>
            </a:xfrm>
            <a:prstGeom prst="line">
              <a:avLst/>
            </a:prstGeom>
            <a:grpFill/>
            <a:ln w="12700" cap="flat" cmpd="sng" algn="ctr">
              <a:solidFill>
                <a:srgbClr val="2B6DFF"/>
              </a:solidFill>
              <a:prstDash val="sysDot"/>
              <a:miter lim="800000"/>
              <a:headEnd type="none" w="med" len="med"/>
              <a:tailEnd type="oval" w="med" len="med"/>
            </a:ln>
            <a:effectLst/>
          </p:spPr>
        </p:cxnSp>
        <p:sp>
          <p:nvSpPr>
            <p:cNvPr id="14" name="Rounded Rectangle 100"/>
            <p:cNvSpPr/>
            <p:nvPr/>
          </p:nvSpPr>
          <p:spPr>
            <a:xfrm>
              <a:off x="1447800" y="1962150"/>
              <a:ext cx="214311" cy="1171572"/>
            </a:xfrm>
            <a:prstGeom prst="roundRect">
              <a:avLst/>
            </a:prstGeom>
            <a:grpFill/>
            <a:ln w="12700" cap="flat" cmpd="sng" algn="ctr">
              <a:solidFill>
                <a:srgbClr val="2B6DFF"/>
              </a:solid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15" name="Group 139"/>
          <p:cNvGrpSpPr/>
          <p:nvPr/>
        </p:nvGrpSpPr>
        <p:grpSpPr>
          <a:xfrm>
            <a:off x="2446852" y="2015510"/>
            <a:ext cx="284869" cy="2190487"/>
            <a:chOff x="1828800" y="1485901"/>
            <a:chExt cx="214311" cy="1647821"/>
          </a:xfrm>
        </p:grpSpPr>
        <p:cxnSp>
          <p:nvCxnSpPr>
            <p:cNvPr id="16" name="Straight Connector 103"/>
            <p:cNvCxnSpPr/>
            <p:nvPr/>
          </p:nvCxnSpPr>
          <p:spPr>
            <a:xfrm rot="16200000" flipV="1">
              <a:off x="1113961" y="2302205"/>
              <a:ext cx="1638299" cy="5691"/>
            </a:xfrm>
            <a:prstGeom prst="line">
              <a:avLst/>
            </a:prstGeom>
            <a:noFill/>
            <a:ln w="12700" cap="flat" cmpd="sng" algn="ctr">
              <a:solidFill>
                <a:schemeClr val="accent1"/>
              </a:solidFill>
              <a:prstDash val="sysDot"/>
              <a:miter lim="800000"/>
              <a:headEnd type="none" w="med" len="med"/>
              <a:tailEnd type="oval" w="med" len="med"/>
            </a:ln>
            <a:effectLst/>
          </p:spPr>
        </p:cxnSp>
        <p:sp>
          <p:nvSpPr>
            <p:cNvPr id="17" name="Rounded Rectangle 106"/>
            <p:cNvSpPr/>
            <p:nvPr/>
          </p:nvSpPr>
          <p:spPr>
            <a:xfrm>
              <a:off x="1828800" y="1809750"/>
              <a:ext cx="214311" cy="1323972"/>
            </a:xfrm>
            <a:prstGeom prst="roundRect">
              <a:avLst/>
            </a:prstGeom>
            <a:solidFill>
              <a:schemeClr val="accent1"/>
            </a:solid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18" name="Group 140"/>
          <p:cNvGrpSpPr/>
          <p:nvPr/>
        </p:nvGrpSpPr>
        <p:grpSpPr>
          <a:xfrm>
            <a:off x="2951265" y="2015510"/>
            <a:ext cx="284869" cy="2190487"/>
            <a:chOff x="2209800" y="1485901"/>
            <a:chExt cx="214311" cy="1647821"/>
          </a:xfrm>
          <a:solidFill>
            <a:srgbClr val="2B6DFF"/>
          </a:solidFill>
        </p:grpSpPr>
        <p:cxnSp>
          <p:nvCxnSpPr>
            <p:cNvPr id="19" name="Straight Connector 107"/>
            <p:cNvCxnSpPr/>
            <p:nvPr/>
          </p:nvCxnSpPr>
          <p:spPr>
            <a:xfrm rot="16200000" flipV="1">
              <a:off x="1494961" y="2302205"/>
              <a:ext cx="1638299" cy="5691"/>
            </a:xfrm>
            <a:prstGeom prst="line">
              <a:avLst/>
            </a:prstGeom>
            <a:grpFill/>
            <a:ln w="12700" cap="flat" cmpd="sng" algn="ctr">
              <a:solidFill>
                <a:srgbClr val="2B6DFF"/>
              </a:solidFill>
              <a:prstDash val="sysDot"/>
              <a:miter lim="800000"/>
              <a:headEnd type="none" w="med" len="med"/>
              <a:tailEnd type="oval" w="med" len="med"/>
            </a:ln>
            <a:effectLst/>
          </p:spPr>
        </p:cxnSp>
        <p:sp>
          <p:nvSpPr>
            <p:cNvPr id="20" name="Rounded Rectangle 120"/>
            <p:cNvSpPr/>
            <p:nvPr/>
          </p:nvSpPr>
          <p:spPr>
            <a:xfrm>
              <a:off x="2209800" y="2419350"/>
              <a:ext cx="214311" cy="714372"/>
            </a:xfrm>
            <a:prstGeom prst="roundRect">
              <a:avLst/>
            </a:prstGeom>
            <a:grpFill/>
            <a:ln w="12700" cap="flat" cmpd="sng" algn="ctr">
              <a:solidFill>
                <a:srgbClr val="2B6DFF"/>
              </a:solid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21" name="Group 141"/>
          <p:cNvGrpSpPr/>
          <p:nvPr/>
        </p:nvGrpSpPr>
        <p:grpSpPr>
          <a:xfrm>
            <a:off x="3455671" y="2015510"/>
            <a:ext cx="284869" cy="2190487"/>
            <a:chOff x="2667000" y="1485901"/>
            <a:chExt cx="214311" cy="1647821"/>
          </a:xfrm>
        </p:grpSpPr>
        <p:cxnSp>
          <p:nvCxnSpPr>
            <p:cNvPr id="22" name="Straight Connector 127"/>
            <p:cNvCxnSpPr/>
            <p:nvPr/>
          </p:nvCxnSpPr>
          <p:spPr>
            <a:xfrm rot="16200000" flipV="1">
              <a:off x="1952161" y="2302205"/>
              <a:ext cx="1638299" cy="5691"/>
            </a:xfrm>
            <a:prstGeom prst="line">
              <a:avLst/>
            </a:prstGeom>
            <a:noFill/>
            <a:ln w="12700" cap="flat" cmpd="sng" algn="ctr">
              <a:solidFill>
                <a:schemeClr val="accent1"/>
              </a:solidFill>
              <a:prstDash val="sysDot"/>
              <a:miter lim="800000"/>
              <a:headEnd type="none" w="med" len="med"/>
              <a:tailEnd type="oval" w="med" len="med"/>
            </a:ln>
            <a:effectLst/>
          </p:spPr>
        </p:cxnSp>
        <p:sp>
          <p:nvSpPr>
            <p:cNvPr id="23" name="Rounded Rectangle 128"/>
            <p:cNvSpPr/>
            <p:nvPr/>
          </p:nvSpPr>
          <p:spPr>
            <a:xfrm>
              <a:off x="2667000" y="1962150"/>
              <a:ext cx="214311" cy="1171572"/>
            </a:xfrm>
            <a:prstGeom prst="roundRect">
              <a:avLst/>
            </a:prstGeom>
            <a:solidFill>
              <a:schemeClr val="accent1"/>
            </a:solid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24" name="Group 142"/>
          <p:cNvGrpSpPr/>
          <p:nvPr/>
        </p:nvGrpSpPr>
        <p:grpSpPr>
          <a:xfrm>
            <a:off x="3960095" y="2015510"/>
            <a:ext cx="284869" cy="2190487"/>
            <a:chOff x="2971800" y="1485901"/>
            <a:chExt cx="214311" cy="1647821"/>
          </a:xfrm>
          <a:solidFill>
            <a:srgbClr val="2B6DFF"/>
          </a:solidFill>
        </p:grpSpPr>
        <p:cxnSp>
          <p:nvCxnSpPr>
            <p:cNvPr id="25" name="Straight Connector 135"/>
            <p:cNvCxnSpPr/>
            <p:nvPr/>
          </p:nvCxnSpPr>
          <p:spPr>
            <a:xfrm rot="16200000" flipV="1">
              <a:off x="2256961" y="2302205"/>
              <a:ext cx="1638299" cy="5691"/>
            </a:xfrm>
            <a:prstGeom prst="line">
              <a:avLst/>
            </a:prstGeom>
            <a:grpFill/>
            <a:ln w="12700" cap="flat" cmpd="sng" algn="ctr">
              <a:solidFill>
                <a:srgbClr val="2B6DFF"/>
              </a:solidFill>
              <a:prstDash val="sysDot"/>
              <a:miter lim="800000"/>
              <a:headEnd type="none" w="med" len="med"/>
              <a:tailEnd type="oval" w="med" len="med"/>
            </a:ln>
            <a:effectLst/>
          </p:spPr>
        </p:cxnSp>
        <p:sp>
          <p:nvSpPr>
            <p:cNvPr id="26" name="Rounded Rectangle 136"/>
            <p:cNvSpPr/>
            <p:nvPr/>
          </p:nvSpPr>
          <p:spPr>
            <a:xfrm>
              <a:off x="2971800" y="1809750"/>
              <a:ext cx="214311" cy="1323972"/>
            </a:xfrm>
            <a:prstGeom prst="roundRect">
              <a:avLst/>
            </a:prstGeom>
            <a:grpFill/>
            <a:ln w="12700" cap="flat" cmpd="sng" algn="ctr">
              <a:solidFill>
                <a:srgbClr val="2B6DFF"/>
              </a:solid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sp>
        <p:nvSpPr>
          <p:cNvPr id="27" name="Rectangle 143"/>
          <p:cNvSpPr/>
          <p:nvPr/>
        </p:nvSpPr>
        <p:spPr>
          <a:xfrm>
            <a:off x="1480073" y="4385054"/>
            <a:ext cx="189155" cy="247760"/>
          </a:xfrm>
          <a:prstGeom prst="rect">
            <a:avLst/>
          </a:prstGeom>
        </p:spPr>
        <p:txBody>
          <a:bodyPr wrap="none" lIns="0" tIns="0" rIns="0" bIns="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sz="1400" b="0" i="0" u="none" strike="noStrike" kern="0" cap="none" spc="0" normalizeH="0" baseline="0" noProof="0" dirty="0">
                <a:ln>
                  <a:noFill/>
                </a:ln>
                <a:solidFill>
                  <a:sysClr val="windowText" lastClr="000000">
                    <a:lumMod val="50000"/>
                    <a:lumOff val="50000"/>
                  </a:sysClr>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55</a:t>
            </a:r>
            <a:endParaRPr kumimoji="0" lang="en-US" sz="1400" b="0" i="0" u="none" strike="noStrike" kern="0" cap="none" spc="0" normalizeH="0" baseline="0" noProof="0" dirty="0">
              <a:ln>
                <a:noFill/>
              </a:ln>
              <a:solidFill>
                <a:sysClr val="windowText" lastClr="000000">
                  <a:lumMod val="50000"/>
                  <a:lumOff val="50000"/>
                </a:sysClr>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8" name="Rectangle 144"/>
          <p:cNvSpPr/>
          <p:nvPr/>
        </p:nvSpPr>
        <p:spPr>
          <a:xfrm>
            <a:off x="1988125" y="4385054"/>
            <a:ext cx="190758" cy="247760"/>
          </a:xfrm>
          <a:prstGeom prst="rect">
            <a:avLst/>
          </a:prstGeom>
        </p:spPr>
        <p:txBody>
          <a:bodyPr wrap="none" lIns="0" tIns="0" rIns="0" bIns="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sz="1400" b="0" i="0" u="none" strike="noStrike" kern="0" cap="none" spc="0" normalizeH="0" baseline="0" noProof="0" dirty="0">
                <a:ln>
                  <a:noFill/>
                </a:ln>
                <a:solidFill>
                  <a:sysClr val="windowText" lastClr="000000">
                    <a:lumMod val="50000"/>
                    <a:lumOff val="50000"/>
                  </a:sysClr>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70</a:t>
            </a:r>
            <a:endParaRPr kumimoji="0" lang="en-US" sz="1400" b="0" i="0" u="none" strike="noStrike" kern="0" cap="none" spc="0" normalizeH="0" baseline="0" noProof="0" dirty="0">
              <a:ln>
                <a:noFill/>
              </a:ln>
              <a:solidFill>
                <a:sysClr val="windowText" lastClr="000000">
                  <a:lumMod val="50000"/>
                  <a:lumOff val="50000"/>
                </a:sysClr>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0" name="Rectangle 145"/>
          <p:cNvSpPr/>
          <p:nvPr/>
        </p:nvSpPr>
        <p:spPr>
          <a:xfrm>
            <a:off x="2494574" y="4385054"/>
            <a:ext cx="195567" cy="247760"/>
          </a:xfrm>
          <a:prstGeom prst="rect">
            <a:avLst/>
          </a:prstGeom>
        </p:spPr>
        <p:txBody>
          <a:bodyPr wrap="none" lIns="0" tIns="0" rIns="0" bIns="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sz="1400" b="0" i="0" u="none" strike="noStrike" kern="0" cap="none" spc="0" normalizeH="0" baseline="0" noProof="0" dirty="0">
                <a:ln>
                  <a:noFill/>
                </a:ln>
                <a:solidFill>
                  <a:sysClr val="windowText" lastClr="000000">
                    <a:lumMod val="50000"/>
                    <a:lumOff val="50000"/>
                  </a:sysClr>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85</a:t>
            </a:r>
            <a:endParaRPr kumimoji="0" lang="en-US" sz="1400" b="0" i="0" u="none" strike="noStrike" kern="0" cap="none" spc="0" normalizeH="0" baseline="0" noProof="0" dirty="0">
              <a:ln>
                <a:noFill/>
              </a:ln>
              <a:solidFill>
                <a:sysClr val="windowText" lastClr="000000">
                  <a:lumMod val="50000"/>
                  <a:lumOff val="50000"/>
                </a:sysClr>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1" name="Rectangle 146"/>
          <p:cNvSpPr/>
          <p:nvPr/>
        </p:nvSpPr>
        <p:spPr>
          <a:xfrm>
            <a:off x="3004229" y="4385054"/>
            <a:ext cx="193964" cy="247760"/>
          </a:xfrm>
          <a:prstGeom prst="rect">
            <a:avLst/>
          </a:prstGeom>
        </p:spPr>
        <p:txBody>
          <a:bodyPr wrap="none" lIns="0" tIns="0" rIns="0" bIns="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sz="1400" b="0" i="0" u="none" strike="noStrike" kern="0" cap="none" spc="0" normalizeH="0" baseline="0" noProof="0" dirty="0">
                <a:ln>
                  <a:noFill/>
                </a:ln>
                <a:solidFill>
                  <a:sysClr val="windowText" lastClr="000000">
                    <a:lumMod val="50000"/>
                    <a:lumOff val="50000"/>
                  </a:sysClr>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40</a:t>
            </a:r>
            <a:endParaRPr kumimoji="0" lang="en-US" sz="1400" b="0" i="0" u="none" strike="noStrike" kern="0" cap="none" spc="0" normalizeH="0" baseline="0" noProof="0" dirty="0">
              <a:ln>
                <a:noFill/>
              </a:ln>
              <a:solidFill>
                <a:sysClr val="windowText" lastClr="000000">
                  <a:lumMod val="50000"/>
                  <a:lumOff val="50000"/>
                </a:sysClr>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2" name="Rectangle 147"/>
          <p:cNvSpPr/>
          <p:nvPr/>
        </p:nvSpPr>
        <p:spPr>
          <a:xfrm>
            <a:off x="3513885" y="4385054"/>
            <a:ext cx="192360" cy="247760"/>
          </a:xfrm>
          <a:prstGeom prst="rect">
            <a:avLst/>
          </a:prstGeom>
        </p:spPr>
        <p:txBody>
          <a:bodyPr wrap="none" lIns="0" tIns="0" rIns="0" bIns="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sz="1400" b="0" i="0" u="none" strike="noStrike" kern="0" cap="none" spc="0" normalizeH="0" baseline="0" noProof="0" dirty="0">
                <a:ln>
                  <a:noFill/>
                </a:ln>
                <a:solidFill>
                  <a:sysClr val="windowText" lastClr="000000">
                    <a:lumMod val="50000"/>
                    <a:lumOff val="50000"/>
                  </a:sysClr>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60</a:t>
            </a:r>
            <a:endParaRPr kumimoji="0" lang="en-US" sz="1400" b="0" i="0" u="none" strike="noStrike" kern="0" cap="none" spc="0" normalizeH="0" baseline="0" noProof="0" dirty="0">
              <a:ln>
                <a:noFill/>
              </a:ln>
              <a:solidFill>
                <a:sysClr val="windowText" lastClr="000000">
                  <a:lumMod val="50000"/>
                  <a:lumOff val="50000"/>
                </a:sysClr>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3" name="Rectangle 148"/>
          <p:cNvSpPr/>
          <p:nvPr/>
        </p:nvSpPr>
        <p:spPr>
          <a:xfrm>
            <a:off x="4020334" y="4385054"/>
            <a:ext cx="197170" cy="247760"/>
          </a:xfrm>
          <a:prstGeom prst="rect">
            <a:avLst/>
          </a:prstGeom>
        </p:spPr>
        <p:txBody>
          <a:bodyPr wrap="none" lIns="0" tIns="0" rIns="0" bIns="0">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sz="1400" b="0" i="0" u="none" strike="noStrike" kern="0" cap="none" spc="0" normalizeH="0" baseline="0" noProof="0" dirty="0">
                <a:ln>
                  <a:noFill/>
                </a:ln>
                <a:solidFill>
                  <a:sysClr val="windowText" lastClr="000000">
                    <a:lumMod val="50000"/>
                    <a:lumOff val="50000"/>
                  </a:sysClr>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80</a:t>
            </a:r>
            <a:endParaRPr kumimoji="0" lang="en-US" sz="1400" b="0" i="0" u="none" strike="noStrike" kern="0" cap="none" spc="0" normalizeH="0" baseline="0" noProof="0" dirty="0">
              <a:ln>
                <a:noFill/>
              </a:ln>
              <a:solidFill>
                <a:sysClr val="windowText" lastClr="000000">
                  <a:lumMod val="50000"/>
                  <a:lumOff val="50000"/>
                </a:sysClr>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84" name="Group 167"/>
          <p:cNvGrpSpPr/>
          <p:nvPr/>
        </p:nvGrpSpPr>
        <p:grpSpPr>
          <a:xfrm>
            <a:off x="8218730" y="3822989"/>
            <a:ext cx="623481" cy="605630"/>
            <a:chOff x="6299532" y="4190009"/>
            <a:chExt cx="469021" cy="455593"/>
          </a:xfrm>
          <a:solidFill>
            <a:srgbClr val="2B6DFF"/>
          </a:solidFill>
        </p:grpSpPr>
        <p:sp>
          <p:nvSpPr>
            <p:cNvPr id="85" name="Oval 168"/>
            <p:cNvSpPr>
              <a:spLocks noChangeAspect="1"/>
            </p:cNvSpPr>
            <p:nvPr/>
          </p:nvSpPr>
          <p:spPr>
            <a:xfrm>
              <a:off x="6299532" y="4190009"/>
              <a:ext cx="469021" cy="455593"/>
            </a:xfrm>
            <a:prstGeom prst="ellipse">
              <a:avLst/>
            </a:prstGeom>
            <a:grp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6" name="Freeform 63"/>
            <p:cNvSpPr>
              <a:spLocks noEditPoints="1"/>
            </p:cNvSpPr>
            <p:nvPr/>
          </p:nvSpPr>
          <p:spPr bwMode="auto">
            <a:xfrm>
              <a:off x="6386874" y="4292542"/>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grpFill/>
            <a:ln w="9525">
              <a:noFill/>
              <a:round/>
            </a:ln>
          </p:spPr>
          <p:txBody>
            <a:bodyPr vert="horz" wrap="square" lIns="128580" tIns="64290" rIns="128580" bIns="6429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87" name="Group 170"/>
          <p:cNvGrpSpPr/>
          <p:nvPr/>
        </p:nvGrpSpPr>
        <p:grpSpPr>
          <a:xfrm>
            <a:off x="5357772" y="1990523"/>
            <a:ext cx="623481" cy="605630"/>
            <a:chOff x="630683" y="3383511"/>
            <a:chExt cx="469021" cy="455593"/>
          </a:xfrm>
        </p:grpSpPr>
        <p:sp>
          <p:nvSpPr>
            <p:cNvPr id="88" name="Oval 171"/>
            <p:cNvSpPr>
              <a:spLocks noChangeAspect="1"/>
            </p:cNvSpPr>
            <p:nvPr/>
          </p:nvSpPr>
          <p:spPr>
            <a:xfrm>
              <a:off x="630683" y="3383511"/>
              <a:ext cx="469021" cy="455593"/>
            </a:xfrm>
            <a:prstGeom prst="ellipse">
              <a:avLst/>
            </a:prstGeom>
            <a:solidFill>
              <a:schemeClr val="accent1"/>
            </a:solid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9"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ysClr val="window" lastClr="FFFFFF"/>
            </a:solidFill>
            <a:ln w="9525">
              <a:noFill/>
              <a:round/>
            </a:ln>
          </p:spPr>
          <p:txBody>
            <a:bodyPr vert="horz" wrap="square" lIns="128580" tIns="64290" rIns="128580" bIns="6429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90" name="Group 173"/>
          <p:cNvGrpSpPr/>
          <p:nvPr/>
        </p:nvGrpSpPr>
        <p:grpSpPr>
          <a:xfrm>
            <a:off x="5357772" y="3822989"/>
            <a:ext cx="623481" cy="605630"/>
            <a:chOff x="3428938" y="4190009"/>
            <a:chExt cx="469021" cy="455593"/>
          </a:xfrm>
        </p:grpSpPr>
        <p:sp>
          <p:nvSpPr>
            <p:cNvPr id="91" name="Oval 174"/>
            <p:cNvSpPr>
              <a:spLocks noChangeAspect="1"/>
            </p:cNvSpPr>
            <p:nvPr/>
          </p:nvSpPr>
          <p:spPr>
            <a:xfrm>
              <a:off x="3428938" y="4190009"/>
              <a:ext cx="469021" cy="455593"/>
            </a:xfrm>
            <a:prstGeom prst="ellipse">
              <a:avLst/>
            </a:prstGeom>
            <a:solidFill>
              <a:schemeClr val="accent1"/>
            </a:solid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2"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ysClr val="window" lastClr="FFFFFF"/>
            </a:solidFill>
            <a:ln w="9525">
              <a:noFill/>
              <a:round/>
            </a:ln>
          </p:spPr>
          <p:txBody>
            <a:bodyPr vert="horz" wrap="square" lIns="128580" tIns="64290" rIns="128580" bIns="6429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93" name="Group 176"/>
          <p:cNvGrpSpPr/>
          <p:nvPr/>
        </p:nvGrpSpPr>
        <p:grpSpPr>
          <a:xfrm>
            <a:off x="5357772" y="2890538"/>
            <a:ext cx="623481" cy="605630"/>
            <a:chOff x="6299532" y="3384456"/>
            <a:chExt cx="469021" cy="455593"/>
          </a:xfrm>
        </p:grpSpPr>
        <p:sp>
          <p:nvSpPr>
            <p:cNvPr id="94" name="Oval 177"/>
            <p:cNvSpPr>
              <a:spLocks noChangeAspect="1"/>
            </p:cNvSpPr>
            <p:nvPr/>
          </p:nvSpPr>
          <p:spPr>
            <a:xfrm>
              <a:off x="6299532" y="3384456"/>
              <a:ext cx="469021" cy="455593"/>
            </a:xfrm>
            <a:prstGeom prst="ellipse">
              <a:avLst/>
            </a:prstGeom>
            <a:solidFill>
              <a:schemeClr val="accent1"/>
            </a:solid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5"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ysClr val="window" lastClr="FFFFFF"/>
            </a:solidFill>
            <a:ln w="9525">
              <a:noFill/>
              <a:round/>
            </a:ln>
          </p:spPr>
          <p:txBody>
            <a:bodyPr vert="horz" wrap="square" lIns="128580" tIns="64290" rIns="128580" bIns="6429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96" name="Group 179"/>
          <p:cNvGrpSpPr/>
          <p:nvPr/>
        </p:nvGrpSpPr>
        <p:grpSpPr>
          <a:xfrm>
            <a:off x="8218730" y="2890538"/>
            <a:ext cx="623481" cy="605630"/>
            <a:chOff x="630683" y="4190009"/>
            <a:chExt cx="469021" cy="455593"/>
          </a:xfrm>
          <a:solidFill>
            <a:srgbClr val="2B6DFF"/>
          </a:solidFill>
        </p:grpSpPr>
        <p:sp>
          <p:nvSpPr>
            <p:cNvPr id="97" name="Oval 180"/>
            <p:cNvSpPr>
              <a:spLocks noChangeAspect="1"/>
            </p:cNvSpPr>
            <p:nvPr/>
          </p:nvSpPr>
          <p:spPr>
            <a:xfrm>
              <a:off x="630683" y="4190009"/>
              <a:ext cx="469021" cy="455593"/>
            </a:xfrm>
            <a:prstGeom prst="ellipse">
              <a:avLst/>
            </a:prstGeom>
            <a:grp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8"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grpFill/>
            <a:ln w="9525">
              <a:noFill/>
              <a:round/>
            </a:ln>
          </p:spPr>
          <p:txBody>
            <a:bodyPr vert="horz" wrap="square" lIns="128580" tIns="64290" rIns="128580" bIns="6429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99" name="Group 182"/>
          <p:cNvGrpSpPr/>
          <p:nvPr/>
        </p:nvGrpSpPr>
        <p:grpSpPr>
          <a:xfrm>
            <a:off x="8218730" y="1990523"/>
            <a:ext cx="623481" cy="605630"/>
            <a:chOff x="3425803" y="3384456"/>
            <a:chExt cx="469021" cy="455593"/>
          </a:xfrm>
          <a:solidFill>
            <a:srgbClr val="2B6DFF"/>
          </a:solidFill>
        </p:grpSpPr>
        <p:sp>
          <p:nvSpPr>
            <p:cNvPr id="100" name="Oval 183"/>
            <p:cNvSpPr>
              <a:spLocks noChangeAspect="1"/>
            </p:cNvSpPr>
            <p:nvPr/>
          </p:nvSpPr>
          <p:spPr>
            <a:xfrm>
              <a:off x="3425803" y="3384456"/>
              <a:ext cx="469021" cy="455593"/>
            </a:xfrm>
            <a:prstGeom prst="ellipse">
              <a:avLst/>
            </a:prstGeom>
            <a:grpFill/>
            <a:ln w="12700" cap="flat" cmpd="sng" algn="ctr">
              <a:noFill/>
              <a:prstDash val="solid"/>
              <a:miter lim="800000"/>
            </a:ln>
            <a:effectLst/>
          </p:spPr>
          <p:txBody>
            <a:bodyPr rtlCol="0" anchor="ct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 lastClr="FFFFFF"/>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01"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grpFill/>
            <a:ln w="9525">
              <a:noFill/>
              <a:round/>
            </a:ln>
          </p:spPr>
          <p:txBody>
            <a:bodyPr vert="horz" wrap="square" lIns="128580" tIns="64290" rIns="128580" bIns="6429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20000"/>
                </a:lnSpc>
                <a:spcBef>
                  <a:spcPts val="0"/>
                </a:spcBef>
                <a:spcAft>
                  <a:spcPts val="0"/>
                </a:spcAft>
                <a:buClrTx/>
                <a:buSzTx/>
                <a:buFontTx/>
                <a:buNone/>
                <a:defRPr/>
              </a:pPr>
              <a:endParaRPr kumimoji="0" lang="en-US" sz="600" b="0" i="0" u="none" strike="noStrike" kern="0" cap="none" spc="0" normalizeH="0" baseline="0" noProof="0" dirty="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sp>
        <p:nvSpPr>
          <p:cNvPr id="102" name="矩形 101"/>
          <p:cNvSpPr/>
          <p:nvPr/>
        </p:nvSpPr>
        <p:spPr>
          <a:xfrm>
            <a:off x="6060812" y="2129014"/>
            <a:ext cx="1759666"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主要通过唾液飞沫传染</a:t>
            </a:r>
            <a:endParaRPr lang="zh-CN" altLang="en-US"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2" name="文本框 51"/>
          <p:cNvSpPr txBox="1"/>
          <p:nvPr/>
        </p:nvSpPr>
        <p:spPr>
          <a:xfrm>
            <a:off x="5086211" y="0"/>
            <a:ext cx="2019579" cy="578539"/>
          </a:xfrm>
          <a:prstGeom prst="rect">
            <a:avLst/>
          </a:prstGeom>
          <a:solidFill>
            <a:srgbClr val="2B6DFF"/>
          </a:solidFill>
        </p:spPr>
        <p:txBody>
          <a:bodyPr wrap="none" rtlCol="0">
            <a:noAutofit/>
            <a:scene3d>
              <a:camera prst="orthographicFront"/>
              <a:lightRig rig="threePt" dir="t"/>
            </a:scene3d>
            <a:sp3d contourW="12700"/>
          </a:bodyPr>
          <a:lstStyle/>
          <a:p>
            <a:pPr algn="dist"/>
            <a:r>
              <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预防接种</a:t>
            </a:r>
            <a:endPar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4" name="矩形 53"/>
          <p:cNvSpPr/>
          <p:nvPr/>
        </p:nvSpPr>
        <p:spPr>
          <a:xfrm>
            <a:off x="6060812" y="2960159"/>
            <a:ext cx="1759666"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亦可因接触水痘病毒污染</a:t>
            </a:r>
            <a:endParaRPr lang="zh-CN" altLang="en-US"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5" name="矩形 54"/>
          <p:cNvSpPr/>
          <p:nvPr/>
        </p:nvSpPr>
        <p:spPr>
          <a:xfrm>
            <a:off x="6044506" y="3942659"/>
            <a:ext cx="1759666"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玩具、用具等而得病</a:t>
            </a:r>
            <a:endParaRPr lang="zh-CN" altLang="en-US"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6" name="矩形 55"/>
          <p:cNvSpPr/>
          <p:nvPr/>
        </p:nvSpPr>
        <p:spPr>
          <a:xfrm>
            <a:off x="9013910" y="2059393"/>
            <a:ext cx="1759666"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患者以婴幼儿多见</a:t>
            </a:r>
            <a:endParaRPr lang="zh-CN" altLang="en-US"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7" name="矩形 56"/>
          <p:cNvSpPr/>
          <p:nvPr/>
        </p:nvSpPr>
        <p:spPr>
          <a:xfrm>
            <a:off x="9013910" y="2890538"/>
            <a:ext cx="1759666"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集体儿童亦为易感人群</a:t>
            </a:r>
            <a:endParaRPr lang="zh-CN" altLang="en-US"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8" name="矩形 57"/>
          <p:cNvSpPr/>
          <p:nvPr/>
        </p:nvSpPr>
        <p:spPr>
          <a:xfrm>
            <a:off x="8997604" y="3873038"/>
            <a:ext cx="1759666" cy="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托儿所、幼儿园、小学校</a:t>
            </a:r>
            <a:endParaRPr lang="zh-CN" altLang="en-US"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randombar(horizontal)">
                                      <p:cBhvr>
                                        <p:cTn id="35" dur="500"/>
                                        <p:tgtEl>
                                          <p:spTgt spid="24"/>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randombar(horizontal)">
                                      <p:cBhvr>
                                        <p:cTn id="43" dur="500"/>
                                        <p:tgtEl>
                                          <p:spTgt spid="28"/>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randombar(horizontal)">
                                      <p:cBhvr>
                                        <p:cTn id="47" dur="500"/>
                                        <p:tgtEl>
                                          <p:spTgt spid="80"/>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randombar(horizontal)">
                                      <p:cBhvr>
                                        <p:cTn id="51" dur="500"/>
                                        <p:tgtEl>
                                          <p:spTgt spid="81"/>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randombar(horizontal)">
                                      <p:cBhvr>
                                        <p:cTn id="55" dur="500"/>
                                        <p:tgtEl>
                                          <p:spTgt spid="82"/>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randombar(horizontal)">
                                      <p:cBhvr>
                                        <p:cTn id="59" dur="500"/>
                                        <p:tgtEl>
                                          <p:spTgt spid="83"/>
                                        </p:tgtEl>
                                      </p:cBhvr>
                                    </p:animEffect>
                                  </p:childTnLst>
                                </p:cTn>
                              </p:par>
                            </p:childTnLst>
                          </p:cTn>
                        </p:par>
                        <p:par>
                          <p:cTn id="60" fill="hold">
                            <p:stCondLst>
                              <p:cond delay="7000"/>
                            </p:stCondLst>
                            <p:childTnLst>
                              <p:par>
                                <p:cTn id="61" presetID="14" presetClass="entr" presetSubtype="10"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randombar(horizontal)">
                                      <p:cBhvr>
                                        <p:cTn id="63" dur="500"/>
                                        <p:tgtEl>
                                          <p:spTgt spid="84"/>
                                        </p:tgtEl>
                                      </p:cBhvr>
                                    </p:animEffect>
                                  </p:childTnLst>
                                </p:cTn>
                              </p:par>
                            </p:childTnLst>
                          </p:cTn>
                        </p:par>
                        <p:par>
                          <p:cTn id="64" fill="hold">
                            <p:stCondLst>
                              <p:cond delay="7500"/>
                            </p:stCondLst>
                            <p:childTnLst>
                              <p:par>
                                <p:cTn id="65" presetID="14" presetClass="entr" presetSubtype="10" fill="hold" nodeType="after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randombar(horizontal)">
                                      <p:cBhvr>
                                        <p:cTn id="67" dur="500"/>
                                        <p:tgtEl>
                                          <p:spTgt spid="87"/>
                                        </p:tgtEl>
                                      </p:cBhvr>
                                    </p:animEffect>
                                  </p:childTnLst>
                                </p:cTn>
                              </p:par>
                            </p:childTnLst>
                          </p:cTn>
                        </p:par>
                        <p:par>
                          <p:cTn id="68" fill="hold">
                            <p:stCondLst>
                              <p:cond delay="8000"/>
                            </p:stCondLst>
                            <p:childTnLst>
                              <p:par>
                                <p:cTn id="69" presetID="14" presetClass="entr" presetSubtype="10" fill="hold" nodeType="after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randombar(horizontal)">
                                      <p:cBhvr>
                                        <p:cTn id="71" dur="500"/>
                                        <p:tgtEl>
                                          <p:spTgt spid="90"/>
                                        </p:tgtEl>
                                      </p:cBhvr>
                                    </p:animEffect>
                                  </p:childTnLst>
                                </p:cTn>
                              </p:par>
                            </p:childTnLst>
                          </p:cTn>
                        </p:par>
                        <p:par>
                          <p:cTn id="72" fill="hold">
                            <p:stCondLst>
                              <p:cond delay="8500"/>
                            </p:stCondLst>
                            <p:childTnLst>
                              <p:par>
                                <p:cTn id="73" presetID="14" presetClass="entr" presetSubtype="10" fill="hold"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randombar(horizontal)">
                                      <p:cBhvr>
                                        <p:cTn id="75" dur="500"/>
                                        <p:tgtEl>
                                          <p:spTgt spid="93"/>
                                        </p:tgtEl>
                                      </p:cBhvr>
                                    </p:animEffect>
                                  </p:childTnLst>
                                </p:cTn>
                              </p:par>
                            </p:childTnLst>
                          </p:cTn>
                        </p:par>
                        <p:par>
                          <p:cTn id="76" fill="hold">
                            <p:stCondLst>
                              <p:cond delay="9000"/>
                            </p:stCondLst>
                            <p:childTnLst>
                              <p:par>
                                <p:cTn id="77" presetID="14" presetClass="entr" presetSubtype="10" fill="hold"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randombar(horizontal)">
                                      <p:cBhvr>
                                        <p:cTn id="79" dur="500"/>
                                        <p:tgtEl>
                                          <p:spTgt spid="96"/>
                                        </p:tgtEl>
                                      </p:cBhvr>
                                    </p:animEffect>
                                  </p:childTnLst>
                                </p:cTn>
                              </p:par>
                            </p:childTnLst>
                          </p:cTn>
                        </p:par>
                        <p:par>
                          <p:cTn id="80" fill="hold">
                            <p:stCondLst>
                              <p:cond delay="9500"/>
                            </p:stCondLst>
                            <p:childTnLst>
                              <p:par>
                                <p:cTn id="81" presetID="14" presetClass="entr" presetSubtype="10" fill="hold" nodeType="after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randombar(horizontal)">
                                      <p:cBhvr>
                                        <p:cTn id="83" dur="500"/>
                                        <p:tgtEl>
                                          <p:spTgt spid="99"/>
                                        </p:tgtEl>
                                      </p:cBhvr>
                                    </p:animEffect>
                                  </p:childTnLst>
                                </p:cTn>
                              </p:par>
                            </p:childTnLst>
                          </p:cTn>
                        </p:par>
                        <p:par>
                          <p:cTn id="84" fill="hold">
                            <p:stCondLst>
                              <p:cond delay="10000"/>
                            </p:stCondLst>
                            <p:childTnLst>
                              <p:par>
                                <p:cTn id="85" presetID="14" presetClass="entr" presetSubtype="10" fill="hold" grpId="0" nodeType="afterEffect">
                                  <p:stCondLst>
                                    <p:cond delay="0"/>
                                  </p:stCondLst>
                                  <p:childTnLst>
                                    <p:set>
                                      <p:cBhvr>
                                        <p:cTn id="86" dur="1" fill="hold">
                                          <p:stCondLst>
                                            <p:cond delay="0"/>
                                          </p:stCondLst>
                                        </p:cTn>
                                        <p:tgtEl>
                                          <p:spTgt spid="102"/>
                                        </p:tgtEl>
                                        <p:attrNameLst>
                                          <p:attrName>style.visibility</p:attrName>
                                        </p:attrNameLst>
                                      </p:cBhvr>
                                      <p:to>
                                        <p:strVal val="visible"/>
                                      </p:to>
                                    </p:set>
                                    <p:animEffect transition="in" filter="randombar(horizontal)">
                                      <p:cBhvr>
                                        <p:cTn id="87" dur="500"/>
                                        <p:tgtEl>
                                          <p:spTgt spid="102"/>
                                        </p:tgtEl>
                                      </p:cBhvr>
                                    </p:animEffect>
                                  </p:childTnLst>
                                </p:cTn>
                              </p:par>
                            </p:childTnLst>
                          </p:cTn>
                        </p:par>
                        <p:par>
                          <p:cTn id="88" fill="hold">
                            <p:stCondLst>
                              <p:cond delay="10500"/>
                            </p:stCondLst>
                            <p:childTnLst>
                              <p:par>
                                <p:cTn id="89" presetID="14" presetClass="entr" presetSubtype="1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randombar(horizontal)">
                                      <p:cBhvr>
                                        <p:cTn id="91" dur="500"/>
                                        <p:tgtEl>
                                          <p:spTgt spid="52"/>
                                        </p:tgtEl>
                                      </p:cBhvr>
                                    </p:animEffect>
                                  </p:childTnLst>
                                </p:cTn>
                              </p:par>
                            </p:childTnLst>
                          </p:cTn>
                        </p:par>
                        <p:par>
                          <p:cTn id="92" fill="hold">
                            <p:stCondLst>
                              <p:cond delay="11000"/>
                            </p:stCondLst>
                            <p:childTnLst>
                              <p:par>
                                <p:cTn id="93" presetID="14" presetClass="entr" presetSubtype="1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randombar(horizontal)">
                                      <p:cBhvr>
                                        <p:cTn id="95" dur="500"/>
                                        <p:tgtEl>
                                          <p:spTgt spid="54"/>
                                        </p:tgtEl>
                                      </p:cBhvr>
                                    </p:animEffect>
                                  </p:childTnLst>
                                </p:cTn>
                              </p:par>
                            </p:childTnLst>
                          </p:cTn>
                        </p:par>
                        <p:par>
                          <p:cTn id="96" fill="hold">
                            <p:stCondLst>
                              <p:cond delay="11500"/>
                            </p:stCondLst>
                            <p:childTnLst>
                              <p:par>
                                <p:cTn id="97" presetID="14" presetClass="entr" presetSubtype="1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randombar(horizontal)">
                                      <p:cBhvr>
                                        <p:cTn id="99" dur="500"/>
                                        <p:tgtEl>
                                          <p:spTgt spid="55"/>
                                        </p:tgtEl>
                                      </p:cBhvr>
                                    </p:animEffect>
                                  </p:childTnLst>
                                </p:cTn>
                              </p:par>
                            </p:childTnLst>
                          </p:cTn>
                        </p:par>
                        <p:par>
                          <p:cTn id="100" fill="hold">
                            <p:stCondLst>
                              <p:cond delay="12000"/>
                            </p:stCondLst>
                            <p:childTnLst>
                              <p:par>
                                <p:cTn id="101" presetID="14" presetClass="entr" presetSubtype="10" fill="hold" grpId="0" nodeType="after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randombar(horizontal)">
                                      <p:cBhvr>
                                        <p:cTn id="103" dur="500"/>
                                        <p:tgtEl>
                                          <p:spTgt spid="56"/>
                                        </p:tgtEl>
                                      </p:cBhvr>
                                    </p:animEffect>
                                  </p:childTnLst>
                                </p:cTn>
                              </p:par>
                            </p:childTnLst>
                          </p:cTn>
                        </p:par>
                        <p:par>
                          <p:cTn id="104" fill="hold">
                            <p:stCondLst>
                              <p:cond delay="12500"/>
                            </p:stCondLst>
                            <p:childTnLst>
                              <p:par>
                                <p:cTn id="105" presetID="14" presetClass="entr" presetSubtype="10"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childTnLst>
                          </p:cTn>
                        </p:par>
                        <p:par>
                          <p:cTn id="108" fill="hold">
                            <p:stCondLst>
                              <p:cond delay="13000"/>
                            </p:stCondLst>
                            <p:childTnLst>
                              <p:par>
                                <p:cTn id="109" presetID="14" presetClass="entr" presetSubtype="10" fill="hold" grpId="0" nodeType="after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randombar(horizontal)">
                                      <p:cBhvr>
                                        <p:cTn id="11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27" grpId="0"/>
      <p:bldP spid="28" grpId="0"/>
      <p:bldP spid="80" grpId="0"/>
      <p:bldP spid="81" grpId="0"/>
      <p:bldP spid="82" grpId="0"/>
      <p:bldP spid="83" grpId="0"/>
      <p:bldP spid="102" grpId="0"/>
      <p:bldP spid="52" grpId="0" animBg="1"/>
      <p:bldP spid="54" grpId="0"/>
      <p:bldP spid="55" grpId="0"/>
      <p:bldP spid="56" grpId="0"/>
      <p:bldP spid="57"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2"/>
          <p:cNvSpPr txBox="1"/>
          <p:nvPr/>
        </p:nvSpPr>
        <p:spPr>
          <a:xfrm>
            <a:off x="2117334" y="4036258"/>
            <a:ext cx="2178640" cy="190002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400" dirty="0">
                <a:solidFill>
                  <a:schemeClr val="tx1">
                    <a:lumMod val="65000"/>
                    <a:lumOff val="3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部分病人恢复后体内可潜伏病毒，成年后某些诱因可引起复发成为带状疱疹。</a:t>
            </a:r>
            <a:endParaRPr lang="zh-CN" altLang="en-US" sz="1400" dirty="0">
              <a:solidFill>
                <a:schemeClr val="tx1">
                  <a:lumMod val="65000"/>
                  <a:lumOff val="3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 name="Rectangle 5"/>
          <p:cNvSpPr/>
          <p:nvPr/>
        </p:nvSpPr>
        <p:spPr>
          <a:xfrm>
            <a:off x="1524001" y="1645920"/>
            <a:ext cx="2962655" cy="1993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 name="Rectangle 6"/>
          <p:cNvSpPr/>
          <p:nvPr/>
        </p:nvSpPr>
        <p:spPr>
          <a:xfrm>
            <a:off x="7705345" y="1645920"/>
            <a:ext cx="2989988" cy="19933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 name="Text Placeholder 32"/>
          <p:cNvSpPr txBox="1"/>
          <p:nvPr/>
        </p:nvSpPr>
        <p:spPr>
          <a:xfrm>
            <a:off x="7970841" y="2038865"/>
            <a:ext cx="2541349" cy="121588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4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本病一般预后良好，极少数人出现严重并发症。</a:t>
            </a:r>
            <a:endParaRPr lang="en-US" sz="14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0" name="Text Placeholder 32"/>
          <p:cNvSpPr txBox="1"/>
          <p:nvPr/>
        </p:nvSpPr>
        <p:spPr>
          <a:xfrm>
            <a:off x="2117334" y="2013612"/>
            <a:ext cx="2036297" cy="162406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4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水痘病毒可波及多脏器，还可并发皮肤感染、肺炎、脑炎等。</a:t>
            </a:r>
            <a:endParaRPr lang="en-US" sz="14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1" name="Text Placeholder 32"/>
          <p:cNvSpPr txBox="1"/>
          <p:nvPr/>
        </p:nvSpPr>
        <p:spPr>
          <a:xfrm>
            <a:off x="5300053" y="4036258"/>
            <a:ext cx="2178640" cy="190002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400" dirty="0">
                <a:solidFill>
                  <a:schemeClr val="tx1">
                    <a:lumMod val="65000"/>
                    <a:lumOff val="3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加强水痘防病宣传，教育和培养学生良好卫生习惯，做到勤洗手，以免传染病交叉感染。</a:t>
            </a:r>
            <a:endParaRPr lang="zh-CN" altLang="en-US" sz="1400" dirty="0">
              <a:solidFill>
                <a:schemeClr val="tx1">
                  <a:lumMod val="65000"/>
                  <a:lumOff val="3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3" name="Text Placeholder 32"/>
          <p:cNvSpPr txBox="1"/>
          <p:nvPr/>
        </p:nvSpPr>
        <p:spPr>
          <a:xfrm>
            <a:off x="8485851" y="4036258"/>
            <a:ext cx="2178640" cy="190002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400" dirty="0">
                <a:solidFill>
                  <a:schemeClr val="tx1">
                    <a:lumMod val="65000"/>
                    <a:lumOff val="3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冬春季节学校的教室要经常开窗通风，保持环境整洁，空气流通。</a:t>
            </a:r>
            <a:endParaRPr lang="zh-CN" altLang="en-US" sz="1400" dirty="0">
              <a:solidFill>
                <a:schemeClr val="tx1">
                  <a:lumMod val="65000"/>
                  <a:lumOff val="3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15" name="组合 14"/>
          <p:cNvGrpSpPr/>
          <p:nvPr/>
        </p:nvGrpSpPr>
        <p:grpSpPr>
          <a:xfrm>
            <a:off x="1353245" y="4056009"/>
            <a:ext cx="585787" cy="585787"/>
            <a:chOff x="1340272" y="4056009"/>
            <a:chExt cx="585787" cy="585787"/>
          </a:xfrm>
        </p:grpSpPr>
        <p:sp>
          <p:nvSpPr>
            <p:cNvPr id="16" name="Oval 22"/>
            <p:cNvSpPr/>
            <p:nvPr/>
          </p:nvSpPr>
          <p:spPr>
            <a:xfrm>
              <a:off x="1340272" y="4056009"/>
              <a:ext cx="585787"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7" name="任意多边形 23"/>
            <p:cNvSpPr/>
            <p:nvPr/>
          </p:nvSpPr>
          <p:spPr>
            <a:xfrm>
              <a:off x="1475546" y="4213800"/>
              <a:ext cx="315238" cy="270204"/>
            </a:xfrm>
            <a:custGeom>
              <a:avLst/>
              <a:gdLst/>
              <a:ahLst/>
              <a:cxnLst/>
              <a:rect l="l" t="t" r="r" b="b"/>
              <a:pathLst>
                <a:path w="228600" h="195943">
                  <a:moveTo>
                    <a:pt x="97972" y="114300"/>
                  </a:moveTo>
                  <a:lnTo>
                    <a:pt x="130629" y="114300"/>
                  </a:lnTo>
                  <a:lnTo>
                    <a:pt x="130629" y="130628"/>
                  </a:lnTo>
                  <a:lnTo>
                    <a:pt x="97972" y="130628"/>
                  </a:lnTo>
                  <a:close/>
                  <a:moveTo>
                    <a:pt x="0" y="114300"/>
                  </a:moveTo>
                  <a:lnTo>
                    <a:pt x="85725" y="114300"/>
                  </a:lnTo>
                  <a:lnTo>
                    <a:pt x="85725" y="134711"/>
                  </a:lnTo>
                  <a:cubicBezTo>
                    <a:pt x="85725" y="136922"/>
                    <a:pt x="86533" y="138835"/>
                    <a:pt x="88149" y="140451"/>
                  </a:cubicBezTo>
                  <a:cubicBezTo>
                    <a:pt x="89765" y="142067"/>
                    <a:pt x="91678" y="142875"/>
                    <a:pt x="93889" y="142875"/>
                  </a:cubicBezTo>
                  <a:lnTo>
                    <a:pt x="134711" y="142875"/>
                  </a:lnTo>
                  <a:cubicBezTo>
                    <a:pt x="136922" y="142875"/>
                    <a:pt x="138836" y="142067"/>
                    <a:pt x="140451" y="140451"/>
                  </a:cubicBezTo>
                  <a:cubicBezTo>
                    <a:pt x="142067" y="138835"/>
                    <a:pt x="142875" y="136922"/>
                    <a:pt x="142875" y="134711"/>
                  </a:cubicBezTo>
                  <a:lnTo>
                    <a:pt x="142875" y="114300"/>
                  </a:lnTo>
                  <a:lnTo>
                    <a:pt x="228600" y="114300"/>
                  </a:lnTo>
                  <a:lnTo>
                    <a:pt x="228600" y="175532"/>
                  </a:lnTo>
                  <a:cubicBezTo>
                    <a:pt x="228600" y="181145"/>
                    <a:pt x="226602" y="185950"/>
                    <a:pt x="222605" y="189947"/>
                  </a:cubicBezTo>
                  <a:cubicBezTo>
                    <a:pt x="218607" y="193944"/>
                    <a:pt x="213802" y="195943"/>
                    <a:pt x="208189" y="195943"/>
                  </a:cubicBezTo>
                  <a:lnTo>
                    <a:pt x="20411" y="195943"/>
                  </a:lnTo>
                  <a:cubicBezTo>
                    <a:pt x="14798" y="195943"/>
                    <a:pt x="9993" y="193944"/>
                    <a:pt x="5996" y="189947"/>
                  </a:cubicBezTo>
                  <a:cubicBezTo>
                    <a:pt x="1999" y="185950"/>
                    <a:pt x="0" y="181145"/>
                    <a:pt x="0" y="175532"/>
                  </a:cubicBezTo>
                  <a:close/>
                  <a:moveTo>
                    <a:pt x="81643" y="16328"/>
                  </a:moveTo>
                  <a:lnTo>
                    <a:pt x="81643" y="32657"/>
                  </a:lnTo>
                  <a:lnTo>
                    <a:pt x="146957" y="32657"/>
                  </a:lnTo>
                  <a:lnTo>
                    <a:pt x="146957" y="16328"/>
                  </a:lnTo>
                  <a:close/>
                  <a:moveTo>
                    <a:pt x="77561" y="0"/>
                  </a:moveTo>
                  <a:lnTo>
                    <a:pt x="151039" y="0"/>
                  </a:lnTo>
                  <a:cubicBezTo>
                    <a:pt x="154441" y="0"/>
                    <a:pt x="157333" y="1190"/>
                    <a:pt x="159714" y="3572"/>
                  </a:cubicBezTo>
                  <a:cubicBezTo>
                    <a:pt x="162095" y="5953"/>
                    <a:pt x="163286" y="8844"/>
                    <a:pt x="163286" y="12246"/>
                  </a:cubicBezTo>
                  <a:lnTo>
                    <a:pt x="163286" y="32657"/>
                  </a:lnTo>
                  <a:lnTo>
                    <a:pt x="208189" y="32657"/>
                  </a:lnTo>
                  <a:cubicBezTo>
                    <a:pt x="213802" y="32657"/>
                    <a:pt x="218607" y="34656"/>
                    <a:pt x="222605" y="38653"/>
                  </a:cubicBezTo>
                  <a:cubicBezTo>
                    <a:pt x="226602" y="42650"/>
                    <a:pt x="228600" y="47455"/>
                    <a:pt x="228600" y="53068"/>
                  </a:cubicBezTo>
                  <a:lnTo>
                    <a:pt x="228600" y="102053"/>
                  </a:lnTo>
                  <a:lnTo>
                    <a:pt x="0" y="102053"/>
                  </a:lnTo>
                  <a:lnTo>
                    <a:pt x="0" y="53068"/>
                  </a:lnTo>
                  <a:cubicBezTo>
                    <a:pt x="0" y="47455"/>
                    <a:pt x="1999" y="42650"/>
                    <a:pt x="5996" y="38653"/>
                  </a:cubicBezTo>
                  <a:cubicBezTo>
                    <a:pt x="9993" y="34656"/>
                    <a:pt x="14798" y="32657"/>
                    <a:pt x="20411" y="32657"/>
                  </a:cubicBezTo>
                  <a:lnTo>
                    <a:pt x="65314" y="32657"/>
                  </a:lnTo>
                  <a:lnTo>
                    <a:pt x="65314" y="12246"/>
                  </a:lnTo>
                  <a:cubicBezTo>
                    <a:pt x="65314" y="8844"/>
                    <a:pt x="66505" y="5953"/>
                    <a:pt x="68886" y="3572"/>
                  </a:cubicBezTo>
                  <a:cubicBezTo>
                    <a:pt x="71268" y="1190"/>
                    <a:pt x="74159" y="0"/>
                    <a:pt x="7756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AU" altLang="zh-CN" sz="1350" dirty="0">
                <a:solidFill>
                  <a:schemeClr val="tx1">
                    <a:lumMod val="85000"/>
                    <a:lumOff val="1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18" name="组合 17"/>
          <p:cNvGrpSpPr/>
          <p:nvPr/>
        </p:nvGrpSpPr>
        <p:grpSpPr>
          <a:xfrm>
            <a:off x="4535963" y="4056009"/>
            <a:ext cx="585787" cy="585787"/>
            <a:chOff x="4522989" y="4056009"/>
            <a:chExt cx="585787" cy="585787"/>
          </a:xfrm>
        </p:grpSpPr>
        <p:sp>
          <p:nvSpPr>
            <p:cNvPr id="19" name="Oval 33"/>
            <p:cNvSpPr/>
            <p:nvPr/>
          </p:nvSpPr>
          <p:spPr>
            <a:xfrm>
              <a:off x="4522989" y="4056009"/>
              <a:ext cx="585787"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0" name="任意多边形 26"/>
            <p:cNvSpPr/>
            <p:nvPr/>
          </p:nvSpPr>
          <p:spPr>
            <a:xfrm>
              <a:off x="4655266" y="4186952"/>
              <a:ext cx="321231" cy="321231"/>
            </a:xfrm>
            <a:custGeom>
              <a:avLst/>
              <a:gdLst/>
              <a:ahLst/>
              <a:cxnLst/>
              <a:rect l="l" t="t" r="r" b="b"/>
              <a:pathLst>
                <a:path w="195943" h="195943">
                  <a:moveTo>
                    <a:pt x="127822" y="145618"/>
                  </a:moveTo>
                  <a:cubicBezTo>
                    <a:pt x="126632" y="146170"/>
                    <a:pt x="125739" y="146830"/>
                    <a:pt x="125143" y="147595"/>
                  </a:cubicBezTo>
                  <a:cubicBezTo>
                    <a:pt x="125058" y="147680"/>
                    <a:pt x="124654" y="147914"/>
                    <a:pt x="123931" y="148297"/>
                  </a:cubicBezTo>
                  <a:cubicBezTo>
                    <a:pt x="123209" y="148679"/>
                    <a:pt x="122720" y="148998"/>
                    <a:pt x="122464" y="149253"/>
                  </a:cubicBezTo>
                  <a:cubicBezTo>
                    <a:pt x="122124" y="149764"/>
                    <a:pt x="121742" y="150508"/>
                    <a:pt x="121316" y="151486"/>
                  </a:cubicBezTo>
                  <a:cubicBezTo>
                    <a:pt x="120891" y="152464"/>
                    <a:pt x="120636" y="153038"/>
                    <a:pt x="120551" y="153208"/>
                  </a:cubicBezTo>
                  <a:cubicBezTo>
                    <a:pt x="120551" y="153038"/>
                    <a:pt x="120445" y="152761"/>
                    <a:pt x="120232" y="152379"/>
                  </a:cubicBezTo>
                  <a:cubicBezTo>
                    <a:pt x="120019" y="151996"/>
                    <a:pt x="119913" y="151720"/>
                    <a:pt x="119913" y="151550"/>
                  </a:cubicBezTo>
                  <a:cubicBezTo>
                    <a:pt x="118893" y="151720"/>
                    <a:pt x="118212" y="151592"/>
                    <a:pt x="117872" y="151167"/>
                  </a:cubicBezTo>
                  <a:cubicBezTo>
                    <a:pt x="118297" y="152528"/>
                    <a:pt x="118637" y="153250"/>
                    <a:pt x="118893" y="153335"/>
                  </a:cubicBezTo>
                  <a:lnTo>
                    <a:pt x="118382" y="153080"/>
                  </a:lnTo>
                  <a:cubicBezTo>
                    <a:pt x="118297" y="153591"/>
                    <a:pt x="118425" y="154228"/>
                    <a:pt x="118765" y="154994"/>
                  </a:cubicBezTo>
                  <a:cubicBezTo>
                    <a:pt x="119105" y="155759"/>
                    <a:pt x="119275" y="156227"/>
                    <a:pt x="119275" y="156397"/>
                  </a:cubicBezTo>
                  <a:cubicBezTo>
                    <a:pt x="119360" y="156822"/>
                    <a:pt x="119297" y="157375"/>
                    <a:pt x="119084" y="158055"/>
                  </a:cubicBezTo>
                  <a:cubicBezTo>
                    <a:pt x="118871" y="158736"/>
                    <a:pt x="118765" y="159204"/>
                    <a:pt x="118765" y="159459"/>
                  </a:cubicBezTo>
                  <a:cubicBezTo>
                    <a:pt x="118765" y="159629"/>
                    <a:pt x="118978" y="160096"/>
                    <a:pt x="119403" y="160862"/>
                  </a:cubicBezTo>
                  <a:cubicBezTo>
                    <a:pt x="119743" y="162478"/>
                    <a:pt x="119658" y="163838"/>
                    <a:pt x="119148" y="164944"/>
                  </a:cubicBezTo>
                  <a:cubicBezTo>
                    <a:pt x="119148" y="165029"/>
                    <a:pt x="118999" y="165327"/>
                    <a:pt x="118701" y="165837"/>
                  </a:cubicBezTo>
                  <a:cubicBezTo>
                    <a:pt x="118404" y="166347"/>
                    <a:pt x="118127" y="166815"/>
                    <a:pt x="117872" y="167240"/>
                  </a:cubicBezTo>
                  <a:lnTo>
                    <a:pt x="117617" y="167878"/>
                  </a:lnTo>
                  <a:lnTo>
                    <a:pt x="117362" y="167751"/>
                  </a:lnTo>
                  <a:cubicBezTo>
                    <a:pt x="117277" y="167665"/>
                    <a:pt x="117192" y="167665"/>
                    <a:pt x="117107" y="167751"/>
                  </a:cubicBezTo>
                  <a:cubicBezTo>
                    <a:pt x="117022" y="168261"/>
                    <a:pt x="116639" y="168814"/>
                    <a:pt x="115959" y="169409"/>
                  </a:cubicBezTo>
                  <a:cubicBezTo>
                    <a:pt x="115278" y="170004"/>
                    <a:pt x="114853" y="170472"/>
                    <a:pt x="114683" y="170812"/>
                  </a:cubicBezTo>
                  <a:cubicBezTo>
                    <a:pt x="113407" y="172768"/>
                    <a:pt x="113024" y="174384"/>
                    <a:pt x="113535" y="175660"/>
                  </a:cubicBezTo>
                  <a:cubicBezTo>
                    <a:pt x="113790" y="176340"/>
                    <a:pt x="114215" y="176765"/>
                    <a:pt x="114810" y="176935"/>
                  </a:cubicBezTo>
                  <a:cubicBezTo>
                    <a:pt x="115066" y="177020"/>
                    <a:pt x="115193" y="176935"/>
                    <a:pt x="115193" y="176680"/>
                  </a:cubicBezTo>
                  <a:cubicBezTo>
                    <a:pt x="115278" y="177446"/>
                    <a:pt x="114810" y="178594"/>
                    <a:pt x="113790" y="180124"/>
                  </a:cubicBezTo>
                  <a:cubicBezTo>
                    <a:pt x="113875" y="180210"/>
                    <a:pt x="114045" y="180337"/>
                    <a:pt x="114300" y="180507"/>
                  </a:cubicBezTo>
                  <a:cubicBezTo>
                    <a:pt x="112854" y="180507"/>
                    <a:pt x="112429" y="181103"/>
                    <a:pt x="113024" y="182293"/>
                  </a:cubicBezTo>
                  <a:cubicBezTo>
                    <a:pt x="130203" y="179232"/>
                    <a:pt x="145171" y="171535"/>
                    <a:pt x="157928" y="159204"/>
                  </a:cubicBezTo>
                  <a:lnTo>
                    <a:pt x="157545" y="159204"/>
                  </a:lnTo>
                  <a:lnTo>
                    <a:pt x="158183" y="158948"/>
                  </a:lnTo>
                  <a:lnTo>
                    <a:pt x="158821" y="158311"/>
                  </a:lnTo>
                  <a:cubicBezTo>
                    <a:pt x="158226" y="157460"/>
                    <a:pt x="156993" y="156950"/>
                    <a:pt x="155122" y="156780"/>
                  </a:cubicBezTo>
                  <a:cubicBezTo>
                    <a:pt x="155207" y="155759"/>
                    <a:pt x="154611" y="154632"/>
                    <a:pt x="153336" y="153399"/>
                  </a:cubicBezTo>
                  <a:cubicBezTo>
                    <a:pt x="152060" y="152166"/>
                    <a:pt x="150912" y="151507"/>
                    <a:pt x="149891" y="151422"/>
                  </a:cubicBezTo>
                  <a:cubicBezTo>
                    <a:pt x="149891" y="151082"/>
                    <a:pt x="149445" y="150614"/>
                    <a:pt x="148552" y="150019"/>
                  </a:cubicBezTo>
                  <a:cubicBezTo>
                    <a:pt x="147659" y="149423"/>
                    <a:pt x="146915" y="149083"/>
                    <a:pt x="146319" y="148998"/>
                  </a:cubicBezTo>
                  <a:cubicBezTo>
                    <a:pt x="145554" y="148828"/>
                    <a:pt x="144406" y="149211"/>
                    <a:pt x="142875" y="150146"/>
                  </a:cubicBezTo>
                  <a:cubicBezTo>
                    <a:pt x="142280" y="150401"/>
                    <a:pt x="142110" y="150614"/>
                    <a:pt x="142365" y="150784"/>
                  </a:cubicBezTo>
                  <a:cubicBezTo>
                    <a:pt x="142110" y="150529"/>
                    <a:pt x="141599" y="150061"/>
                    <a:pt x="140834" y="149381"/>
                  </a:cubicBezTo>
                  <a:cubicBezTo>
                    <a:pt x="140069" y="148701"/>
                    <a:pt x="139388" y="148233"/>
                    <a:pt x="138793" y="147978"/>
                  </a:cubicBezTo>
                  <a:cubicBezTo>
                    <a:pt x="138623" y="147893"/>
                    <a:pt x="138304" y="147850"/>
                    <a:pt x="137836" y="147850"/>
                  </a:cubicBezTo>
                  <a:cubicBezTo>
                    <a:pt x="137369" y="147850"/>
                    <a:pt x="137007" y="147765"/>
                    <a:pt x="136752" y="147595"/>
                  </a:cubicBezTo>
                  <a:cubicBezTo>
                    <a:pt x="136667" y="147510"/>
                    <a:pt x="136412" y="147319"/>
                    <a:pt x="135987" y="147021"/>
                  </a:cubicBezTo>
                  <a:cubicBezTo>
                    <a:pt x="135561" y="146723"/>
                    <a:pt x="135264" y="146532"/>
                    <a:pt x="135094" y="146447"/>
                  </a:cubicBezTo>
                  <a:cubicBezTo>
                    <a:pt x="134923" y="146362"/>
                    <a:pt x="134647" y="146234"/>
                    <a:pt x="134264" y="146064"/>
                  </a:cubicBezTo>
                  <a:cubicBezTo>
                    <a:pt x="133882" y="145894"/>
                    <a:pt x="133563" y="145830"/>
                    <a:pt x="133308" y="145873"/>
                  </a:cubicBezTo>
                  <a:cubicBezTo>
                    <a:pt x="133052" y="145915"/>
                    <a:pt x="132734" y="146022"/>
                    <a:pt x="132351" y="146192"/>
                  </a:cubicBezTo>
                  <a:cubicBezTo>
                    <a:pt x="131968" y="146362"/>
                    <a:pt x="131607" y="146617"/>
                    <a:pt x="131267" y="146957"/>
                  </a:cubicBezTo>
                  <a:cubicBezTo>
                    <a:pt x="130926" y="147297"/>
                    <a:pt x="130735" y="147956"/>
                    <a:pt x="130693" y="148934"/>
                  </a:cubicBezTo>
                  <a:cubicBezTo>
                    <a:pt x="130650" y="149912"/>
                    <a:pt x="130544" y="150529"/>
                    <a:pt x="130374" y="150784"/>
                  </a:cubicBezTo>
                  <a:cubicBezTo>
                    <a:pt x="129693" y="150274"/>
                    <a:pt x="129672" y="149423"/>
                    <a:pt x="130310" y="148233"/>
                  </a:cubicBezTo>
                  <a:cubicBezTo>
                    <a:pt x="130948" y="147042"/>
                    <a:pt x="131011" y="146192"/>
                    <a:pt x="130501" y="145681"/>
                  </a:cubicBezTo>
                  <a:cubicBezTo>
                    <a:pt x="129906" y="145086"/>
                    <a:pt x="129013" y="145065"/>
                    <a:pt x="127822" y="145618"/>
                  </a:cubicBezTo>
                  <a:close/>
                  <a:moveTo>
                    <a:pt x="34480" y="64961"/>
                  </a:moveTo>
                  <a:lnTo>
                    <a:pt x="35336" y="65187"/>
                  </a:lnTo>
                  <a:cubicBezTo>
                    <a:pt x="35251" y="65357"/>
                    <a:pt x="35209" y="65633"/>
                    <a:pt x="35209" y="66016"/>
                  </a:cubicBezTo>
                  <a:cubicBezTo>
                    <a:pt x="35209" y="66399"/>
                    <a:pt x="35209" y="66632"/>
                    <a:pt x="35209" y="66717"/>
                  </a:cubicBezTo>
                  <a:close/>
                  <a:moveTo>
                    <a:pt x="150912" y="52302"/>
                  </a:moveTo>
                  <a:cubicBezTo>
                    <a:pt x="151167" y="52473"/>
                    <a:pt x="151592" y="52685"/>
                    <a:pt x="152188" y="52940"/>
                  </a:cubicBezTo>
                  <a:cubicBezTo>
                    <a:pt x="151677" y="53280"/>
                    <a:pt x="151422" y="53323"/>
                    <a:pt x="151422" y="53068"/>
                  </a:cubicBezTo>
                  <a:cubicBezTo>
                    <a:pt x="151337" y="52983"/>
                    <a:pt x="151231" y="52855"/>
                    <a:pt x="151103" y="52685"/>
                  </a:cubicBezTo>
                  <a:cubicBezTo>
                    <a:pt x="150976" y="52515"/>
                    <a:pt x="150912" y="52387"/>
                    <a:pt x="150912" y="52302"/>
                  </a:cubicBezTo>
                  <a:close/>
                  <a:moveTo>
                    <a:pt x="155377" y="50134"/>
                  </a:moveTo>
                  <a:lnTo>
                    <a:pt x="155377" y="50261"/>
                  </a:lnTo>
                  <a:cubicBezTo>
                    <a:pt x="155377" y="50431"/>
                    <a:pt x="154973" y="50857"/>
                    <a:pt x="154165" y="51537"/>
                  </a:cubicBezTo>
                  <a:cubicBezTo>
                    <a:pt x="153357" y="52217"/>
                    <a:pt x="152868" y="52728"/>
                    <a:pt x="152698" y="53068"/>
                  </a:cubicBezTo>
                  <a:cubicBezTo>
                    <a:pt x="152613" y="52983"/>
                    <a:pt x="152443" y="52940"/>
                    <a:pt x="152188" y="52940"/>
                  </a:cubicBezTo>
                  <a:cubicBezTo>
                    <a:pt x="153123" y="52345"/>
                    <a:pt x="154186" y="51409"/>
                    <a:pt x="155377" y="50134"/>
                  </a:cubicBezTo>
                  <a:close/>
                  <a:moveTo>
                    <a:pt x="89552" y="29085"/>
                  </a:moveTo>
                  <a:cubicBezTo>
                    <a:pt x="89637" y="29085"/>
                    <a:pt x="89914" y="29128"/>
                    <a:pt x="90381" y="29213"/>
                  </a:cubicBezTo>
                  <a:cubicBezTo>
                    <a:pt x="90849" y="29298"/>
                    <a:pt x="91296" y="29383"/>
                    <a:pt x="91721" y="29468"/>
                  </a:cubicBezTo>
                  <a:cubicBezTo>
                    <a:pt x="92146" y="29553"/>
                    <a:pt x="92529" y="29638"/>
                    <a:pt x="92869" y="29723"/>
                  </a:cubicBezTo>
                  <a:cubicBezTo>
                    <a:pt x="91508" y="29553"/>
                    <a:pt x="90403" y="29340"/>
                    <a:pt x="89552" y="29085"/>
                  </a:cubicBezTo>
                  <a:close/>
                  <a:moveTo>
                    <a:pt x="100332" y="24684"/>
                  </a:moveTo>
                  <a:cubicBezTo>
                    <a:pt x="100884" y="24812"/>
                    <a:pt x="101203" y="25131"/>
                    <a:pt x="101288" y="25641"/>
                  </a:cubicBezTo>
                  <a:cubicBezTo>
                    <a:pt x="100863" y="25386"/>
                    <a:pt x="99970" y="25173"/>
                    <a:pt x="98609" y="25003"/>
                  </a:cubicBezTo>
                  <a:cubicBezTo>
                    <a:pt x="99205" y="24663"/>
                    <a:pt x="99779" y="24557"/>
                    <a:pt x="100332" y="24684"/>
                  </a:cubicBezTo>
                  <a:close/>
                  <a:moveTo>
                    <a:pt x="95930" y="24620"/>
                  </a:moveTo>
                  <a:cubicBezTo>
                    <a:pt x="96101" y="24705"/>
                    <a:pt x="96994" y="24833"/>
                    <a:pt x="98609" y="25003"/>
                  </a:cubicBezTo>
                  <a:cubicBezTo>
                    <a:pt x="98099" y="25343"/>
                    <a:pt x="97759" y="25598"/>
                    <a:pt x="97589" y="25768"/>
                  </a:cubicBezTo>
                  <a:lnTo>
                    <a:pt x="97206" y="25513"/>
                  </a:lnTo>
                  <a:cubicBezTo>
                    <a:pt x="97036" y="25258"/>
                    <a:pt x="96802" y="25046"/>
                    <a:pt x="96505" y="24876"/>
                  </a:cubicBezTo>
                  <a:cubicBezTo>
                    <a:pt x="96207" y="24705"/>
                    <a:pt x="96016" y="24620"/>
                    <a:pt x="95930" y="24620"/>
                  </a:cubicBezTo>
                  <a:close/>
                  <a:moveTo>
                    <a:pt x="70927" y="20156"/>
                  </a:moveTo>
                  <a:lnTo>
                    <a:pt x="71183" y="20156"/>
                  </a:lnTo>
                  <a:cubicBezTo>
                    <a:pt x="71183" y="20326"/>
                    <a:pt x="71140" y="20411"/>
                    <a:pt x="71055" y="20411"/>
                  </a:cubicBezTo>
                  <a:close/>
                  <a:moveTo>
                    <a:pt x="89935" y="12629"/>
                  </a:moveTo>
                  <a:cubicBezTo>
                    <a:pt x="87384" y="12969"/>
                    <a:pt x="85470" y="13267"/>
                    <a:pt x="84194" y="13522"/>
                  </a:cubicBezTo>
                  <a:cubicBezTo>
                    <a:pt x="84024" y="14032"/>
                    <a:pt x="84152" y="14543"/>
                    <a:pt x="84577" y="15053"/>
                  </a:cubicBezTo>
                  <a:lnTo>
                    <a:pt x="84577" y="14798"/>
                  </a:lnTo>
                  <a:cubicBezTo>
                    <a:pt x="84662" y="14968"/>
                    <a:pt x="84790" y="15202"/>
                    <a:pt x="84960" y="15499"/>
                  </a:cubicBezTo>
                  <a:cubicBezTo>
                    <a:pt x="85130" y="15797"/>
                    <a:pt x="85257" y="16031"/>
                    <a:pt x="85342" y="16201"/>
                  </a:cubicBezTo>
                  <a:cubicBezTo>
                    <a:pt x="85598" y="16286"/>
                    <a:pt x="86044" y="16350"/>
                    <a:pt x="86682" y="16392"/>
                  </a:cubicBezTo>
                  <a:cubicBezTo>
                    <a:pt x="87320" y="16435"/>
                    <a:pt x="87724" y="16499"/>
                    <a:pt x="87894" y="16584"/>
                  </a:cubicBezTo>
                  <a:cubicBezTo>
                    <a:pt x="88149" y="16669"/>
                    <a:pt x="88340" y="16754"/>
                    <a:pt x="88468" y="16839"/>
                  </a:cubicBezTo>
                  <a:cubicBezTo>
                    <a:pt x="88595" y="16924"/>
                    <a:pt x="88914" y="17136"/>
                    <a:pt x="89425" y="17477"/>
                  </a:cubicBezTo>
                  <a:cubicBezTo>
                    <a:pt x="89935" y="17817"/>
                    <a:pt x="90169" y="18072"/>
                    <a:pt x="90126" y="18242"/>
                  </a:cubicBezTo>
                  <a:cubicBezTo>
                    <a:pt x="90084" y="18412"/>
                    <a:pt x="89977" y="18625"/>
                    <a:pt x="89807" y="18880"/>
                  </a:cubicBezTo>
                  <a:cubicBezTo>
                    <a:pt x="89637" y="18965"/>
                    <a:pt x="89254" y="19135"/>
                    <a:pt x="88659" y="19390"/>
                  </a:cubicBezTo>
                  <a:cubicBezTo>
                    <a:pt x="88064" y="19645"/>
                    <a:pt x="87532" y="19879"/>
                    <a:pt x="87065" y="20092"/>
                  </a:cubicBezTo>
                  <a:cubicBezTo>
                    <a:pt x="86597" y="20304"/>
                    <a:pt x="86320" y="20453"/>
                    <a:pt x="86235" y="20538"/>
                  </a:cubicBezTo>
                  <a:cubicBezTo>
                    <a:pt x="85980" y="20963"/>
                    <a:pt x="85980" y="21644"/>
                    <a:pt x="86235" y="22579"/>
                  </a:cubicBezTo>
                  <a:cubicBezTo>
                    <a:pt x="86491" y="23515"/>
                    <a:pt x="86405" y="24153"/>
                    <a:pt x="85980" y="24493"/>
                  </a:cubicBezTo>
                  <a:cubicBezTo>
                    <a:pt x="85555" y="24068"/>
                    <a:pt x="85130" y="23281"/>
                    <a:pt x="84705" y="22133"/>
                  </a:cubicBezTo>
                  <a:cubicBezTo>
                    <a:pt x="84279" y="20985"/>
                    <a:pt x="83939" y="20241"/>
                    <a:pt x="83684" y="19900"/>
                  </a:cubicBezTo>
                  <a:cubicBezTo>
                    <a:pt x="84364" y="20666"/>
                    <a:pt x="83089" y="20921"/>
                    <a:pt x="79857" y="20666"/>
                  </a:cubicBezTo>
                  <a:lnTo>
                    <a:pt x="78837" y="20538"/>
                  </a:lnTo>
                  <a:cubicBezTo>
                    <a:pt x="78496" y="20538"/>
                    <a:pt x="77858" y="20623"/>
                    <a:pt x="76923" y="20793"/>
                  </a:cubicBezTo>
                  <a:cubicBezTo>
                    <a:pt x="75988" y="20963"/>
                    <a:pt x="75307" y="21006"/>
                    <a:pt x="74882" y="20921"/>
                  </a:cubicBezTo>
                  <a:cubicBezTo>
                    <a:pt x="74287" y="20921"/>
                    <a:pt x="73053" y="20666"/>
                    <a:pt x="71183" y="20156"/>
                  </a:cubicBezTo>
                  <a:cubicBezTo>
                    <a:pt x="71778" y="18710"/>
                    <a:pt x="71990" y="17647"/>
                    <a:pt x="71820" y="16966"/>
                  </a:cubicBezTo>
                  <a:cubicBezTo>
                    <a:pt x="72246" y="16966"/>
                    <a:pt x="72543" y="16881"/>
                    <a:pt x="72713" y="16711"/>
                  </a:cubicBezTo>
                  <a:lnTo>
                    <a:pt x="71948" y="16329"/>
                  </a:lnTo>
                  <a:cubicBezTo>
                    <a:pt x="71693" y="16414"/>
                    <a:pt x="70630" y="16796"/>
                    <a:pt x="68759" y="17477"/>
                  </a:cubicBezTo>
                  <a:cubicBezTo>
                    <a:pt x="68929" y="17732"/>
                    <a:pt x="69269" y="18136"/>
                    <a:pt x="69779" y="18689"/>
                  </a:cubicBezTo>
                  <a:cubicBezTo>
                    <a:pt x="70290" y="19241"/>
                    <a:pt x="70672" y="19730"/>
                    <a:pt x="70927" y="20156"/>
                  </a:cubicBezTo>
                  <a:cubicBezTo>
                    <a:pt x="69056" y="19645"/>
                    <a:pt x="67908" y="19730"/>
                    <a:pt x="67483" y="20411"/>
                  </a:cubicBezTo>
                  <a:cubicBezTo>
                    <a:pt x="67483" y="20496"/>
                    <a:pt x="67100" y="20496"/>
                    <a:pt x="66335" y="20411"/>
                  </a:cubicBezTo>
                  <a:cubicBezTo>
                    <a:pt x="64209" y="20326"/>
                    <a:pt x="63188" y="20623"/>
                    <a:pt x="63273" y="21304"/>
                  </a:cubicBezTo>
                  <a:cubicBezTo>
                    <a:pt x="63358" y="21644"/>
                    <a:pt x="63741" y="22154"/>
                    <a:pt x="64421" y="22834"/>
                  </a:cubicBezTo>
                  <a:cubicBezTo>
                    <a:pt x="64421" y="23600"/>
                    <a:pt x="64379" y="23983"/>
                    <a:pt x="64294" y="23983"/>
                  </a:cubicBezTo>
                  <a:cubicBezTo>
                    <a:pt x="61998" y="22112"/>
                    <a:pt x="60722" y="21134"/>
                    <a:pt x="60467" y="21049"/>
                  </a:cubicBezTo>
                  <a:cubicBezTo>
                    <a:pt x="45839" y="28107"/>
                    <a:pt x="34103" y="38653"/>
                    <a:pt x="25258" y="52685"/>
                  </a:cubicBezTo>
                  <a:cubicBezTo>
                    <a:pt x="25343" y="52855"/>
                    <a:pt x="25450" y="53323"/>
                    <a:pt x="25577" y="54088"/>
                  </a:cubicBezTo>
                  <a:cubicBezTo>
                    <a:pt x="25705" y="54854"/>
                    <a:pt x="25854" y="55215"/>
                    <a:pt x="26024" y="55173"/>
                  </a:cubicBezTo>
                  <a:cubicBezTo>
                    <a:pt x="26194" y="55130"/>
                    <a:pt x="26662" y="54939"/>
                    <a:pt x="27427" y="54599"/>
                  </a:cubicBezTo>
                  <a:cubicBezTo>
                    <a:pt x="28192" y="55364"/>
                    <a:pt x="28320" y="56257"/>
                    <a:pt x="27810" y="57278"/>
                  </a:cubicBezTo>
                  <a:cubicBezTo>
                    <a:pt x="27980" y="57107"/>
                    <a:pt x="29511" y="58000"/>
                    <a:pt x="32402" y="59956"/>
                  </a:cubicBezTo>
                  <a:lnTo>
                    <a:pt x="34480" y="64961"/>
                  </a:lnTo>
                  <a:lnTo>
                    <a:pt x="32912" y="64549"/>
                  </a:lnTo>
                  <a:cubicBezTo>
                    <a:pt x="32657" y="65059"/>
                    <a:pt x="32679" y="65910"/>
                    <a:pt x="32976" y="67100"/>
                  </a:cubicBezTo>
                  <a:cubicBezTo>
                    <a:pt x="33274" y="68291"/>
                    <a:pt x="33763" y="68886"/>
                    <a:pt x="34443" y="68886"/>
                  </a:cubicBezTo>
                  <a:cubicBezTo>
                    <a:pt x="33763" y="68886"/>
                    <a:pt x="33316" y="69609"/>
                    <a:pt x="33104" y="71055"/>
                  </a:cubicBezTo>
                  <a:cubicBezTo>
                    <a:pt x="32891" y="72501"/>
                    <a:pt x="32785" y="74138"/>
                    <a:pt x="32785" y="75966"/>
                  </a:cubicBezTo>
                  <a:cubicBezTo>
                    <a:pt x="32785" y="77795"/>
                    <a:pt x="32742" y="78879"/>
                    <a:pt x="32657" y="79219"/>
                  </a:cubicBezTo>
                  <a:lnTo>
                    <a:pt x="32912" y="79347"/>
                  </a:lnTo>
                  <a:cubicBezTo>
                    <a:pt x="32657" y="80452"/>
                    <a:pt x="32912" y="82047"/>
                    <a:pt x="33678" y="84130"/>
                  </a:cubicBezTo>
                  <a:cubicBezTo>
                    <a:pt x="34443" y="86214"/>
                    <a:pt x="35464" y="87086"/>
                    <a:pt x="36739" y="86745"/>
                  </a:cubicBezTo>
                  <a:cubicBezTo>
                    <a:pt x="36399" y="88276"/>
                    <a:pt x="36612" y="89169"/>
                    <a:pt x="37377" y="89424"/>
                  </a:cubicBezTo>
                  <a:cubicBezTo>
                    <a:pt x="37292" y="89765"/>
                    <a:pt x="37292" y="90105"/>
                    <a:pt x="37377" y="90445"/>
                  </a:cubicBezTo>
                  <a:cubicBezTo>
                    <a:pt x="37462" y="90785"/>
                    <a:pt x="37654" y="91147"/>
                    <a:pt x="37951" y="91529"/>
                  </a:cubicBezTo>
                  <a:cubicBezTo>
                    <a:pt x="38249" y="91912"/>
                    <a:pt x="38504" y="92210"/>
                    <a:pt x="38717" y="92422"/>
                  </a:cubicBezTo>
                  <a:cubicBezTo>
                    <a:pt x="38929" y="92635"/>
                    <a:pt x="39248" y="92954"/>
                    <a:pt x="39673" y="93379"/>
                  </a:cubicBezTo>
                  <a:cubicBezTo>
                    <a:pt x="40099" y="93804"/>
                    <a:pt x="40354" y="94059"/>
                    <a:pt x="40439" y="94144"/>
                  </a:cubicBezTo>
                  <a:cubicBezTo>
                    <a:pt x="42820" y="95080"/>
                    <a:pt x="44564" y="96313"/>
                    <a:pt x="45669" y="97844"/>
                  </a:cubicBezTo>
                  <a:cubicBezTo>
                    <a:pt x="46009" y="98354"/>
                    <a:pt x="46456" y="99396"/>
                    <a:pt x="47009" y="100969"/>
                  </a:cubicBezTo>
                  <a:cubicBezTo>
                    <a:pt x="47561" y="102543"/>
                    <a:pt x="48220" y="103627"/>
                    <a:pt x="48986" y="104222"/>
                  </a:cubicBezTo>
                  <a:cubicBezTo>
                    <a:pt x="48816" y="104732"/>
                    <a:pt x="49241" y="105647"/>
                    <a:pt x="50262" y="106965"/>
                  </a:cubicBezTo>
                  <a:cubicBezTo>
                    <a:pt x="51282" y="108283"/>
                    <a:pt x="51750" y="109367"/>
                    <a:pt x="51665" y="110218"/>
                  </a:cubicBezTo>
                  <a:cubicBezTo>
                    <a:pt x="51580" y="110218"/>
                    <a:pt x="51473" y="110239"/>
                    <a:pt x="51346" y="110282"/>
                  </a:cubicBezTo>
                  <a:cubicBezTo>
                    <a:pt x="51218" y="110324"/>
                    <a:pt x="51112" y="110345"/>
                    <a:pt x="51027" y="110345"/>
                  </a:cubicBezTo>
                  <a:cubicBezTo>
                    <a:pt x="51282" y="111026"/>
                    <a:pt x="51984" y="111706"/>
                    <a:pt x="53132" y="112386"/>
                  </a:cubicBezTo>
                  <a:cubicBezTo>
                    <a:pt x="54280" y="113067"/>
                    <a:pt x="54981" y="113662"/>
                    <a:pt x="55237" y="114172"/>
                  </a:cubicBezTo>
                  <a:cubicBezTo>
                    <a:pt x="55407" y="114428"/>
                    <a:pt x="55513" y="114874"/>
                    <a:pt x="55556" y="115512"/>
                  </a:cubicBezTo>
                  <a:cubicBezTo>
                    <a:pt x="55598" y="116150"/>
                    <a:pt x="55726" y="116660"/>
                    <a:pt x="55938" y="117043"/>
                  </a:cubicBezTo>
                  <a:cubicBezTo>
                    <a:pt x="56151" y="117425"/>
                    <a:pt x="56512" y="117532"/>
                    <a:pt x="57023" y="117362"/>
                  </a:cubicBezTo>
                  <a:cubicBezTo>
                    <a:pt x="57278" y="115320"/>
                    <a:pt x="56172" y="112429"/>
                    <a:pt x="53706" y="108687"/>
                  </a:cubicBezTo>
                  <a:cubicBezTo>
                    <a:pt x="52345" y="106391"/>
                    <a:pt x="51580" y="105073"/>
                    <a:pt x="51410" y="104732"/>
                  </a:cubicBezTo>
                  <a:cubicBezTo>
                    <a:pt x="51154" y="104307"/>
                    <a:pt x="50921" y="103606"/>
                    <a:pt x="50708" y="102628"/>
                  </a:cubicBezTo>
                  <a:cubicBezTo>
                    <a:pt x="50495" y="101650"/>
                    <a:pt x="50304" y="100990"/>
                    <a:pt x="50134" y="100650"/>
                  </a:cubicBezTo>
                  <a:cubicBezTo>
                    <a:pt x="52430" y="101416"/>
                    <a:pt x="53536" y="101968"/>
                    <a:pt x="53451" y="102309"/>
                  </a:cubicBezTo>
                  <a:cubicBezTo>
                    <a:pt x="53025" y="103159"/>
                    <a:pt x="54131" y="105370"/>
                    <a:pt x="56767" y="108942"/>
                  </a:cubicBezTo>
                  <a:cubicBezTo>
                    <a:pt x="56938" y="109197"/>
                    <a:pt x="57363" y="109623"/>
                    <a:pt x="58043" y="110218"/>
                  </a:cubicBezTo>
                  <a:cubicBezTo>
                    <a:pt x="58723" y="110813"/>
                    <a:pt x="59191" y="111323"/>
                    <a:pt x="59446" y="111749"/>
                  </a:cubicBezTo>
                  <a:cubicBezTo>
                    <a:pt x="59701" y="112089"/>
                    <a:pt x="60105" y="112705"/>
                    <a:pt x="60658" y="113598"/>
                  </a:cubicBezTo>
                  <a:cubicBezTo>
                    <a:pt x="61211" y="114491"/>
                    <a:pt x="61658" y="115150"/>
                    <a:pt x="61998" y="115576"/>
                  </a:cubicBezTo>
                  <a:cubicBezTo>
                    <a:pt x="61913" y="115576"/>
                    <a:pt x="61785" y="115661"/>
                    <a:pt x="61615" y="115831"/>
                  </a:cubicBezTo>
                  <a:cubicBezTo>
                    <a:pt x="61445" y="116001"/>
                    <a:pt x="61317" y="116128"/>
                    <a:pt x="61232" y="116213"/>
                  </a:cubicBezTo>
                  <a:cubicBezTo>
                    <a:pt x="61572" y="116384"/>
                    <a:pt x="61955" y="116596"/>
                    <a:pt x="62380" y="116851"/>
                  </a:cubicBezTo>
                  <a:cubicBezTo>
                    <a:pt x="62806" y="117106"/>
                    <a:pt x="63146" y="117298"/>
                    <a:pt x="63401" y="117425"/>
                  </a:cubicBezTo>
                  <a:cubicBezTo>
                    <a:pt x="63656" y="117553"/>
                    <a:pt x="63975" y="117766"/>
                    <a:pt x="64358" y="118063"/>
                  </a:cubicBezTo>
                  <a:cubicBezTo>
                    <a:pt x="64740" y="118361"/>
                    <a:pt x="65059" y="118680"/>
                    <a:pt x="65314" y="119020"/>
                  </a:cubicBezTo>
                  <a:cubicBezTo>
                    <a:pt x="66675" y="120551"/>
                    <a:pt x="67526" y="121954"/>
                    <a:pt x="67866" y="123230"/>
                  </a:cubicBezTo>
                  <a:cubicBezTo>
                    <a:pt x="67951" y="123570"/>
                    <a:pt x="67972" y="124229"/>
                    <a:pt x="67930" y="125207"/>
                  </a:cubicBezTo>
                  <a:cubicBezTo>
                    <a:pt x="67887" y="126185"/>
                    <a:pt x="67951" y="126887"/>
                    <a:pt x="68121" y="127312"/>
                  </a:cubicBezTo>
                  <a:cubicBezTo>
                    <a:pt x="68291" y="127822"/>
                    <a:pt x="68546" y="128290"/>
                    <a:pt x="68886" y="128715"/>
                  </a:cubicBezTo>
                  <a:cubicBezTo>
                    <a:pt x="69226" y="129140"/>
                    <a:pt x="69715" y="129565"/>
                    <a:pt x="70353" y="129991"/>
                  </a:cubicBezTo>
                  <a:cubicBezTo>
                    <a:pt x="70991" y="130416"/>
                    <a:pt x="71480" y="130714"/>
                    <a:pt x="71820" y="130884"/>
                  </a:cubicBezTo>
                  <a:cubicBezTo>
                    <a:pt x="72161" y="131054"/>
                    <a:pt x="72777" y="131330"/>
                    <a:pt x="73670" y="131713"/>
                  </a:cubicBezTo>
                  <a:cubicBezTo>
                    <a:pt x="74563" y="132096"/>
                    <a:pt x="75052" y="132329"/>
                    <a:pt x="75137" y="132414"/>
                  </a:cubicBezTo>
                  <a:cubicBezTo>
                    <a:pt x="75307" y="132500"/>
                    <a:pt x="76073" y="132967"/>
                    <a:pt x="77433" y="133818"/>
                  </a:cubicBezTo>
                  <a:cubicBezTo>
                    <a:pt x="78794" y="134668"/>
                    <a:pt x="79857" y="135263"/>
                    <a:pt x="80622" y="135604"/>
                  </a:cubicBezTo>
                  <a:cubicBezTo>
                    <a:pt x="81473" y="135944"/>
                    <a:pt x="82175" y="136135"/>
                    <a:pt x="82727" y="136178"/>
                  </a:cubicBezTo>
                  <a:cubicBezTo>
                    <a:pt x="83280" y="136220"/>
                    <a:pt x="83960" y="136114"/>
                    <a:pt x="84768" y="135859"/>
                  </a:cubicBezTo>
                  <a:cubicBezTo>
                    <a:pt x="85576" y="135604"/>
                    <a:pt x="86235" y="135434"/>
                    <a:pt x="86746" y="135349"/>
                  </a:cubicBezTo>
                  <a:cubicBezTo>
                    <a:pt x="88106" y="135093"/>
                    <a:pt x="89403" y="135774"/>
                    <a:pt x="90636" y="137390"/>
                  </a:cubicBezTo>
                  <a:cubicBezTo>
                    <a:pt x="91870" y="139005"/>
                    <a:pt x="92826" y="139983"/>
                    <a:pt x="93507" y="140324"/>
                  </a:cubicBezTo>
                  <a:cubicBezTo>
                    <a:pt x="96994" y="142025"/>
                    <a:pt x="99502" y="142492"/>
                    <a:pt x="101033" y="141727"/>
                  </a:cubicBezTo>
                  <a:cubicBezTo>
                    <a:pt x="101033" y="142492"/>
                    <a:pt x="101628" y="143683"/>
                    <a:pt x="102819" y="145299"/>
                  </a:cubicBezTo>
                  <a:cubicBezTo>
                    <a:pt x="103074" y="145639"/>
                    <a:pt x="103351" y="146128"/>
                    <a:pt x="103648" y="146766"/>
                  </a:cubicBezTo>
                  <a:cubicBezTo>
                    <a:pt x="103946" y="147404"/>
                    <a:pt x="104180" y="147850"/>
                    <a:pt x="104350" y="148105"/>
                  </a:cubicBezTo>
                  <a:cubicBezTo>
                    <a:pt x="104775" y="148701"/>
                    <a:pt x="105583" y="149381"/>
                    <a:pt x="106774" y="150146"/>
                  </a:cubicBezTo>
                  <a:cubicBezTo>
                    <a:pt x="107964" y="150912"/>
                    <a:pt x="108772" y="151592"/>
                    <a:pt x="109197" y="152187"/>
                  </a:cubicBezTo>
                  <a:cubicBezTo>
                    <a:pt x="109708" y="151932"/>
                    <a:pt x="110090" y="151550"/>
                    <a:pt x="110346" y="151039"/>
                  </a:cubicBezTo>
                  <a:cubicBezTo>
                    <a:pt x="111451" y="154016"/>
                    <a:pt x="112472" y="155462"/>
                    <a:pt x="113407" y="155377"/>
                  </a:cubicBezTo>
                  <a:lnTo>
                    <a:pt x="114294" y="154490"/>
                  </a:lnTo>
                  <a:lnTo>
                    <a:pt x="114810" y="151805"/>
                  </a:lnTo>
                  <a:lnTo>
                    <a:pt x="115576" y="151294"/>
                  </a:lnTo>
                  <a:cubicBezTo>
                    <a:pt x="116001" y="150954"/>
                    <a:pt x="116214" y="150742"/>
                    <a:pt x="116214" y="150657"/>
                  </a:cubicBezTo>
                  <a:cubicBezTo>
                    <a:pt x="115703" y="150146"/>
                    <a:pt x="115321" y="150274"/>
                    <a:pt x="115066" y="151039"/>
                  </a:cubicBezTo>
                  <a:cubicBezTo>
                    <a:pt x="112514" y="152230"/>
                    <a:pt x="110473" y="151294"/>
                    <a:pt x="108942" y="148233"/>
                  </a:cubicBezTo>
                  <a:cubicBezTo>
                    <a:pt x="108772" y="147978"/>
                    <a:pt x="108581" y="147637"/>
                    <a:pt x="108368" y="147212"/>
                  </a:cubicBezTo>
                  <a:cubicBezTo>
                    <a:pt x="108156" y="146787"/>
                    <a:pt x="107943" y="146277"/>
                    <a:pt x="107730" y="145681"/>
                  </a:cubicBezTo>
                  <a:cubicBezTo>
                    <a:pt x="107518" y="145086"/>
                    <a:pt x="107454" y="144597"/>
                    <a:pt x="107539" y="144214"/>
                  </a:cubicBezTo>
                  <a:cubicBezTo>
                    <a:pt x="107624" y="143832"/>
                    <a:pt x="107879" y="143640"/>
                    <a:pt x="108304" y="143640"/>
                  </a:cubicBezTo>
                  <a:cubicBezTo>
                    <a:pt x="109240" y="143640"/>
                    <a:pt x="109772" y="143577"/>
                    <a:pt x="109899" y="143449"/>
                  </a:cubicBezTo>
                  <a:cubicBezTo>
                    <a:pt x="110027" y="143321"/>
                    <a:pt x="109920" y="143066"/>
                    <a:pt x="109580" y="142684"/>
                  </a:cubicBezTo>
                  <a:cubicBezTo>
                    <a:pt x="109240" y="142301"/>
                    <a:pt x="109070" y="141982"/>
                    <a:pt x="109070" y="141727"/>
                  </a:cubicBezTo>
                  <a:cubicBezTo>
                    <a:pt x="108985" y="141387"/>
                    <a:pt x="108921" y="140855"/>
                    <a:pt x="108879" y="140132"/>
                  </a:cubicBezTo>
                  <a:cubicBezTo>
                    <a:pt x="108836" y="139409"/>
                    <a:pt x="108772" y="138878"/>
                    <a:pt x="108687" y="138538"/>
                  </a:cubicBezTo>
                  <a:lnTo>
                    <a:pt x="108049" y="137772"/>
                  </a:lnTo>
                  <a:cubicBezTo>
                    <a:pt x="107624" y="137262"/>
                    <a:pt x="107135" y="136688"/>
                    <a:pt x="106582" y="136050"/>
                  </a:cubicBezTo>
                  <a:cubicBezTo>
                    <a:pt x="106030" y="135412"/>
                    <a:pt x="105711" y="135008"/>
                    <a:pt x="105626" y="134838"/>
                  </a:cubicBezTo>
                  <a:cubicBezTo>
                    <a:pt x="105285" y="135689"/>
                    <a:pt x="104584" y="136050"/>
                    <a:pt x="103521" y="135923"/>
                  </a:cubicBezTo>
                  <a:cubicBezTo>
                    <a:pt x="102458" y="135795"/>
                    <a:pt x="101671" y="135391"/>
                    <a:pt x="101161" y="134711"/>
                  </a:cubicBezTo>
                  <a:cubicBezTo>
                    <a:pt x="101246" y="134881"/>
                    <a:pt x="101225" y="135157"/>
                    <a:pt x="101097" y="135540"/>
                  </a:cubicBezTo>
                  <a:cubicBezTo>
                    <a:pt x="100969" y="135923"/>
                    <a:pt x="100906" y="136199"/>
                    <a:pt x="100906" y="136369"/>
                  </a:cubicBezTo>
                  <a:cubicBezTo>
                    <a:pt x="99715" y="136369"/>
                    <a:pt x="98992" y="136327"/>
                    <a:pt x="98737" y="136241"/>
                  </a:cubicBezTo>
                  <a:cubicBezTo>
                    <a:pt x="98822" y="135731"/>
                    <a:pt x="98950" y="134838"/>
                    <a:pt x="99120" y="133563"/>
                  </a:cubicBezTo>
                  <a:cubicBezTo>
                    <a:pt x="99290" y="132287"/>
                    <a:pt x="99460" y="131351"/>
                    <a:pt x="99630" y="130756"/>
                  </a:cubicBezTo>
                  <a:cubicBezTo>
                    <a:pt x="99715" y="130331"/>
                    <a:pt x="99949" y="129757"/>
                    <a:pt x="100332" y="129034"/>
                  </a:cubicBezTo>
                  <a:cubicBezTo>
                    <a:pt x="100714" y="128311"/>
                    <a:pt x="101054" y="127652"/>
                    <a:pt x="101352" y="127057"/>
                  </a:cubicBezTo>
                  <a:cubicBezTo>
                    <a:pt x="101650" y="126461"/>
                    <a:pt x="101841" y="125866"/>
                    <a:pt x="101926" y="125271"/>
                  </a:cubicBezTo>
                  <a:cubicBezTo>
                    <a:pt x="102011" y="124675"/>
                    <a:pt x="101820" y="124229"/>
                    <a:pt x="101352" y="123931"/>
                  </a:cubicBezTo>
                  <a:cubicBezTo>
                    <a:pt x="100884" y="123634"/>
                    <a:pt x="100098" y="123527"/>
                    <a:pt x="98992" y="123612"/>
                  </a:cubicBezTo>
                  <a:cubicBezTo>
                    <a:pt x="97291" y="123697"/>
                    <a:pt x="96058" y="124633"/>
                    <a:pt x="95293" y="126419"/>
                  </a:cubicBezTo>
                  <a:cubicBezTo>
                    <a:pt x="95208" y="126674"/>
                    <a:pt x="95080" y="127163"/>
                    <a:pt x="94910" y="127886"/>
                  </a:cubicBezTo>
                  <a:cubicBezTo>
                    <a:pt x="94740" y="128609"/>
                    <a:pt x="94527" y="129140"/>
                    <a:pt x="94272" y="129480"/>
                  </a:cubicBezTo>
                  <a:cubicBezTo>
                    <a:pt x="94017" y="129821"/>
                    <a:pt x="93634" y="130118"/>
                    <a:pt x="93124" y="130373"/>
                  </a:cubicBezTo>
                  <a:cubicBezTo>
                    <a:pt x="92444" y="130629"/>
                    <a:pt x="91296" y="130714"/>
                    <a:pt x="89680" y="130629"/>
                  </a:cubicBezTo>
                  <a:cubicBezTo>
                    <a:pt x="88064" y="130543"/>
                    <a:pt x="86958" y="130331"/>
                    <a:pt x="86363" y="129991"/>
                  </a:cubicBezTo>
                  <a:cubicBezTo>
                    <a:pt x="85172" y="129310"/>
                    <a:pt x="84152" y="128013"/>
                    <a:pt x="83301" y="126100"/>
                  </a:cubicBezTo>
                  <a:cubicBezTo>
                    <a:pt x="82451" y="124186"/>
                    <a:pt x="81983" y="122422"/>
                    <a:pt x="81898" y="120806"/>
                  </a:cubicBezTo>
                  <a:cubicBezTo>
                    <a:pt x="81898" y="119955"/>
                    <a:pt x="82026" y="118786"/>
                    <a:pt x="82281" y="117298"/>
                  </a:cubicBezTo>
                  <a:cubicBezTo>
                    <a:pt x="82536" y="115809"/>
                    <a:pt x="82664" y="114661"/>
                    <a:pt x="82664" y="113853"/>
                  </a:cubicBezTo>
                  <a:cubicBezTo>
                    <a:pt x="82664" y="113046"/>
                    <a:pt x="82408" y="111919"/>
                    <a:pt x="81898" y="110473"/>
                  </a:cubicBezTo>
                  <a:cubicBezTo>
                    <a:pt x="82153" y="110303"/>
                    <a:pt x="82578" y="109856"/>
                    <a:pt x="83174" y="109133"/>
                  </a:cubicBezTo>
                  <a:cubicBezTo>
                    <a:pt x="83769" y="108411"/>
                    <a:pt x="84237" y="107922"/>
                    <a:pt x="84577" y="107666"/>
                  </a:cubicBezTo>
                  <a:cubicBezTo>
                    <a:pt x="84747" y="107496"/>
                    <a:pt x="84960" y="107411"/>
                    <a:pt x="85215" y="107411"/>
                  </a:cubicBezTo>
                  <a:cubicBezTo>
                    <a:pt x="85470" y="107411"/>
                    <a:pt x="85683" y="107411"/>
                    <a:pt x="85853" y="107411"/>
                  </a:cubicBezTo>
                  <a:cubicBezTo>
                    <a:pt x="86023" y="107411"/>
                    <a:pt x="86193" y="107326"/>
                    <a:pt x="86363" y="107156"/>
                  </a:cubicBezTo>
                  <a:cubicBezTo>
                    <a:pt x="86533" y="106986"/>
                    <a:pt x="86661" y="106731"/>
                    <a:pt x="86746" y="106391"/>
                  </a:cubicBezTo>
                  <a:cubicBezTo>
                    <a:pt x="86661" y="106306"/>
                    <a:pt x="86491" y="106178"/>
                    <a:pt x="86235" y="106008"/>
                  </a:cubicBezTo>
                  <a:cubicBezTo>
                    <a:pt x="85980" y="105753"/>
                    <a:pt x="85810" y="105625"/>
                    <a:pt x="85725" y="105625"/>
                  </a:cubicBezTo>
                  <a:cubicBezTo>
                    <a:pt x="86065" y="105881"/>
                    <a:pt x="86873" y="105923"/>
                    <a:pt x="88149" y="105753"/>
                  </a:cubicBezTo>
                  <a:cubicBezTo>
                    <a:pt x="89425" y="105583"/>
                    <a:pt x="90233" y="105498"/>
                    <a:pt x="90573" y="105498"/>
                  </a:cubicBezTo>
                  <a:cubicBezTo>
                    <a:pt x="90573" y="105413"/>
                    <a:pt x="91508" y="105413"/>
                    <a:pt x="93379" y="105498"/>
                  </a:cubicBezTo>
                  <a:cubicBezTo>
                    <a:pt x="94825" y="106603"/>
                    <a:pt x="95845" y="106518"/>
                    <a:pt x="96441" y="105243"/>
                  </a:cubicBezTo>
                  <a:cubicBezTo>
                    <a:pt x="96441" y="105158"/>
                    <a:pt x="96334" y="104711"/>
                    <a:pt x="96122" y="103903"/>
                  </a:cubicBezTo>
                  <a:cubicBezTo>
                    <a:pt x="95909" y="103095"/>
                    <a:pt x="95888" y="102479"/>
                    <a:pt x="96058" y="102054"/>
                  </a:cubicBezTo>
                  <a:cubicBezTo>
                    <a:pt x="96483" y="104520"/>
                    <a:pt x="97844" y="104945"/>
                    <a:pt x="100140" y="103329"/>
                  </a:cubicBezTo>
                  <a:cubicBezTo>
                    <a:pt x="100395" y="103669"/>
                    <a:pt x="101097" y="103925"/>
                    <a:pt x="102245" y="104095"/>
                  </a:cubicBezTo>
                  <a:cubicBezTo>
                    <a:pt x="103393" y="104265"/>
                    <a:pt x="104180" y="104477"/>
                    <a:pt x="104605" y="104732"/>
                  </a:cubicBezTo>
                  <a:cubicBezTo>
                    <a:pt x="104860" y="104903"/>
                    <a:pt x="105158" y="105136"/>
                    <a:pt x="105498" y="105434"/>
                  </a:cubicBezTo>
                  <a:cubicBezTo>
                    <a:pt x="105838" y="105732"/>
                    <a:pt x="106093" y="105944"/>
                    <a:pt x="106263" y="106072"/>
                  </a:cubicBezTo>
                  <a:cubicBezTo>
                    <a:pt x="106433" y="106199"/>
                    <a:pt x="106689" y="106221"/>
                    <a:pt x="107029" y="106136"/>
                  </a:cubicBezTo>
                  <a:cubicBezTo>
                    <a:pt x="107369" y="106051"/>
                    <a:pt x="107752" y="105753"/>
                    <a:pt x="108177" y="105243"/>
                  </a:cubicBezTo>
                  <a:cubicBezTo>
                    <a:pt x="109112" y="106688"/>
                    <a:pt x="109665" y="107752"/>
                    <a:pt x="109835" y="108432"/>
                  </a:cubicBezTo>
                  <a:cubicBezTo>
                    <a:pt x="110771" y="112089"/>
                    <a:pt x="111621" y="114130"/>
                    <a:pt x="112387" y="114555"/>
                  </a:cubicBezTo>
                  <a:cubicBezTo>
                    <a:pt x="113067" y="114725"/>
                    <a:pt x="113599" y="114810"/>
                    <a:pt x="113981" y="114810"/>
                  </a:cubicBezTo>
                  <a:cubicBezTo>
                    <a:pt x="114364" y="114810"/>
                    <a:pt x="114577" y="114364"/>
                    <a:pt x="114619" y="113471"/>
                  </a:cubicBezTo>
                  <a:cubicBezTo>
                    <a:pt x="114662" y="112578"/>
                    <a:pt x="114662" y="111919"/>
                    <a:pt x="114619" y="111493"/>
                  </a:cubicBezTo>
                  <a:cubicBezTo>
                    <a:pt x="114577" y="111068"/>
                    <a:pt x="114513" y="110515"/>
                    <a:pt x="114428" y="109835"/>
                  </a:cubicBezTo>
                  <a:lnTo>
                    <a:pt x="114173" y="105115"/>
                  </a:lnTo>
                  <a:cubicBezTo>
                    <a:pt x="112812" y="104860"/>
                    <a:pt x="111961" y="104328"/>
                    <a:pt x="111621" y="103521"/>
                  </a:cubicBezTo>
                  <a:cubicBezTo>
                    <a:pt x="111281" y="102713"/>
                    <a:pt x="111345" y="101862"/>
                    <a:pt x="111813" y="100969"/>
                  </a:cubicBezTo>
                  <a:cubicBezTo>
                    <a:pt x="112280" y="100076"/>
                    <a:pt x="112982" y="99247"/>
                    <a:pt x="113917" y="98482"/>
                  </a:cubicBezTo>
                  <a:cubicBezTo>
                    <a:pt x="114002" y="98397"/>
                    <a:pt x="114704" y="98056"/>
                    <a:pt x="116022" y="97461"/>
                  </a:cubicBezTo>
                  <a:cubicBezTo>
                    <a:pt x="117340" y="96866"/>
                    <a:pt x="118255" y="96356"/>
                    <a:pt x="118765" y="95930"/>
                  </a:cubicBezTo>
                  <a:cubicBezTo>
                    <a:pt x="120806" y="94314"/>
                    <a:pt x="121529" y="92656"/>
                    <a:pt x="120934" y="90955"/>
                  </a:cubicBezTo>
                  <a:cubicBezTo>
                    <a:pt x="121699" y="91125"/>
                    <a:pt x="122167" y="90743"/>
                    <a:pt x="122337" y="89807"/>
                  </a:cubicBezTo>
                  <a:lnTo>
                    <a:pt x="121699" y="89424"/>
                  </a:lnTo>
                  <a:cubicBezTo>
                    <a:pt x="121359" y="89169"/>
                    <a:pt x="121019" y="88935"/>
                    <a:pt x="120678" y="88723"/>
                  </a:cubicBezTo>
                  <a:cubicBezTo>
                    <a:pt x="120338" y="88510"/>
                    <a:pt x="120126" y="88446"/>
                    <a:pt x="120041" y="88531"/>
                  </a:cubicBezTo>
                  <a:cubicBezTo>
                    <a:pt x="120976" y="87936"/>
                    <a:pt x="121061" y="87171"/>
                    <a:pt x="120296" y="86235"/>
                  </a:cubicBezTo>
                  <a:cubicBezTo>
                    <a:pt x="120721" y="85980"/>
                    <a:pt x="121061" y="85491"/>
                    <a:pt x="121316" y="84768"/>
                  </a:cubicBezTo>
                  <a:cubicBezTo>
                    <a:pt x="121571" y="84045"/>
                    <a:pt x="121954" y="83556"/>
                    <a:pt x="122464" y="83301"/>
                  </a:cubicBezTo>
                  <a:cubicBezTo>
                    <a:pt x="123230" y="84492"/>
                    <a:pt x="124165" y="84619"/>
                    <a:pt x="125271" y="83684"/>
                  </a:cubicBezTo>
                  <a:cubicBezTo>
                    <a:pt x="125951" y="82918"/>
                    <a:pt x="126036" y="82153"/>
                    <a:pt x="125526" y="81388"/>
                  </a:cubicBezTo>
                  <a:cubicBezTo>
                    <a:pt x="125951" y="80707"/>
                    <a:pt x="126887" y="80218"/>
                    <a:pt x="128333" y="79921"/>
                  </a:cubicBezTo>
                  <a:cubicBezTo>
                    <a:pt x="129778" y="79623"/>
                    <a:pt x="130629" y="79219"/>
                    <a:pt x="130884" y="78709"/>
                  </a:cubicBezTo>
                  <a:cubicBezTo>
                    <a:pt x="131309" y="78794"/>
                    <a:pt x="131607" y="78794"/>
                    <a:pt x="131777" y="78709"/>
                  </a:cubicBezTo>
                  <a:cubicBezTo>
                    <a:pt x="131947" y="78624"/>
                    <a:pt x="132032" y="78432"/>
                    <a:pt x="132032" y="78135"/>
                  </a:cubicBezTo>
                  <a:cubicBezTo>
                    <a:pt x="132032" y="77837"/>
                    <a:pt x="132032" y="77518"/>
                    <a:pt x="132032" y="77178"/>
                  </a:cubicBezTo>
                  <a:cubicBezTo>
                    <a:pt x="132032" y="76838"/>
                    <a:pt x="132074" y="76476"/>
                    <a:pt x="132160" y="76094"/>
                  </a:cubicBezTo>
                  <a:cubicBezTo>
                    <a:pt x="132245" y="75711"/>
                    <a:pt x="132372" y="75392"/>
                    <a:pt x="132542" y="75137"/>
                  </a:cubicBezTo>
                  <a:cubicBezTo>
                    <a:pt x="132882" y="74627"/>
                    <a:pt x="133563" y="74180"/>
                    <a:pt x="134583" y="73797"/>
                  </a:cubicBezTo>
                  <a:cubicBezTo>
                    <a:pt x="135604" y="73415"/>
                    <a:pt x="136199" y="73181"/>
                    <a:pt x="136369" y="73096"/>
                  </a:cubicBezTo>
                  <a:lnTo>
                    <a:pt x="138793" y="71565"/>
                  </a:lnTo>
                  <a:cubicBezTo>
                    <a:pt x="139133" y="71225"/>
                    <a:pt x="139133" y="71055"/>
                    <a:pt x="138793" y="71055"/>
                  </a:cubicBezTo>
                  <a:cubicBezTo>
                    <a:pt x="140324" y="71225"/>
                    <a:pt x="141685" y="70757"/>
                    <a:pt x="142875" y="69652"/>
                  </a:cubicBezTo>
                  <a:cubicBezTo>
                    <a:pt x="143981" y="68631"/>
                    <a:pt x="143768" y="67653"/>
                    <a:pt x="142237" y="66717"/>
                  </a:cubicBezTo>
                  <a:cubicBezTo>
                    <a:pt x="142407" y="66122"/>
                    <a:pt x="142237" y="65676"/>
                    <a:pt x="141727" y="65378"/>
                  </a:cubicBezTo>
                  <a:cubicBezTo>
                    <a:pt x="141217" y="65080"/>
                    <a:pt x="140536" y="64846"/>
                    <a:pt x="139686" y="64676"/>
                  </a:cubicBezTo>
                  <a:cubicBezTo>
                    <a:pt x="139941" y="64591"/>
                    <a:pt x="140451" y="64570"/>
                    <a:pt x="141217" y="64613"/>
                  </a:cubicBezTo>
                  <a:cubicBezTo>
                    <a:pt x="141982" y="64655"/>
                    <a:pt x="142492" y="64591"/>
                    <a:pt x="142748" y="64421"/>
                  </a:cubicBezTo>
                  <a:cubicBezTo>
                    <a:pt x="144023" y="63486"/>
                    <a:pt x="143726" y="62763"/>
                    <a:pt x="141855" y="62253"/>
                  </a:cubicBezTo>
                  <a:cubicBezTo>
                    <a:pt x="140154" y="61827"/>
                    <a:pt x="138155" y="62380"/>
                    <a:pt x="135859" y="63911"/>
                  </a:cubicBezTo>
                  <a:cubicBezTo>
                    <a:pt x="135604" y="64081"/>
                    <a:pt x="135051" y="64591"/>
                    <a:pt x="134201" y="65442"/>
                  </a:cubicBezTo>
                  <a:cubicBezTo>
                    <a:pt x="133350" y="66292"/>
                    <a:pt x="132627" y="66760"/>
                    <a:pt x="132032" y="66845"/>
                  </a:cubicBezTo>
                  <a:cubicBezTo>
                    <a:pt x="133308" y="65314"/>
                    <a:pt x="133520" y="64379"/>
                    <a:pt x="132670" y="64039"/>
                  </a:cubicBezTo>
                  <a:cubicBezTo>
                    <a:pt x="133350" y="64124"/>
                    <a:pt x="134307" y="63741"/>
                    <a:pt x="135540" y="62890"/>
                  </a:cubicBezTo>
                  <a:cubicBezTo>
                    <a:pt x="136773" y="62040"/>
                    <a:pt x="137432" y="61572"/>
                    <a:pt x="137517" y="61487"/>
                  </a:cubicBezTo>
                  <a:cubicBezTo>
                    <a:pt x="137858" y="61317"/>
                    <a:pt x="138304" y="61211"/>
                    <a:pt x="138857" y="61168"/>
                  </a:cubicBezTo>
                  <a:cubicBezTo>
                    <a:pt x="139410" y="61126"/>
                    <a:pt x="139771" y="61062"/>
                    <a:pt x="139941" y="60977"/>
                  </a:cubicBezTo>
                  <a:cubicBezTo>
                    <a:pt x="145979" y="58851"/>
                    <a:pt x="149891" y="58893"/>
                    <a:pt x="151677" y="61105"/>
                  </a:cubicBezTo>
                  <a:cubicBezTo>
                    <a:pt x="152358" y="60169"/>
                    <a:pt x="152825" y="59531"/>
                    <a:pt x="153080" y="59191"/>
                  </a:cubicBezTo>
                  <a:cubicBezTo>
                    <a:pt x="153336" y="58851"/>
                    <a:pt x="153740" y="58468"/>
                    <a:pt x="154292" y="58043"/>
                  </a:cubicBezTo>
                  <a:cubicBezTo>
                    <a:pt x="154845" y="57618"/>
                    <a:pt x="155504" y="57278"/>
                    <a:pt x="156270" y="57022"/>
                  </a:cubicBezTo>
                  <a:cubicBezTo>
                    <a:pt x="158056" y="56427"/>
                    <a:pt x="159034" y="56044"/>
                    <a:pt x="159204" y="55874"/>
                  </a:cubicBezTo>
                  <a:lnTo>
                    <a:pt x="159331" y="52940"/>
                  </a:lnTo>
                  <a:cubicBezTo>
                    <a:pt x="158311" y="53025"/>
                    <a:pt x="157545" y="52685"/>
                    <a:pt x="157035" y="51920"/>
                  </a:cubicBezTo>
                  <a:cubicBezTo>
                    <a:pt x="156525" y="51154"/>
                    <a:pt x="156227" y="50219"/>
                    <a:pt x="156142" y="49113"/>
                  </a:cubicBezTo>
                  <a:lnTo>
                    <a:pt x="155377" y="50134"/>
                  </a:lnTo>
                  <a:cubicBezTo>
                    <a:pt x="155377" y="49624"/>
                    <a:pt x="155228" y="49305"/>
                    <a:pt x="154930" y="49177"/>
                  </a:cubicBezTo>
                  <a:cubicBezTo>
                    <a:pt x="154633" y="49049"/>
                    <a:pt x="154314" y="49028"/>
                    <a:pt x="153973" y="49113"/>
                  </a:cubicBezTo>
                  <a:cubicBezTo>
                    <a:pt x="153633" y="49198"/>
                    <a:pt x="153229" y="49283"/>
                    <a:pt x="152762" y="49368"/>
                  </a:cubicBezTo>
                  <a:cubicBezTo>
                    <a:pt x="152294" y="49453"/>
                    <a:pt x="151975" y="49453"/>
                    <a:pt x="151805" y="49368"/>
                  </a:cubicBezTo>
                  <a:cubicBezTo>
                    <a:pt x="151039" y="49198"/>
                    <a:pt x="150210" y="48539"/>
                    <a:pt x="149317" y="47391"/>
                  </a:cubicBezTo>
                  <a:cubicBezTo>
                    <a:pt x="148424" y="46243"/>
                    <a:pt x="147808" y="45541"/>
                    <a:pt x="147468" y="45286"/>
                  </a:cubicBezTo>
                  <a:cubicBezTo>
                    <a:pt x="148233" y="45286"/>
                    <a:pt x="148616" y="45074"/>
                    <a:pt x="148616" y="44648"/>
                  </a:cubicBezTo>
                  <a:cubicBezTo>
                    <a:pt x="148446" y="44223"/>
                    <a:pt x="148020" y="43883"/>
                    <a:pt x="147340" y="43628"/>
                  </a:cubicBezTo>
                  <a:cubicBezTo>
                    <a:pt x="147425" y="43118"/>
                    <a:pt x="147340" y="42777"/>
                    <a:pt x="147085" y="42607"/>
                  </a:cubicBezTo>
                  <a:cubicBezTo>
                    <a:pt x="146830" y="42437"/>
                    <a:pt x="146447" y="42437"/>
                    <a:pt x="145937" y="42607"/>
                  </a:cubicBezTo>
                  <a:cubicBezTo>
                    <a:pt x="145767" y="41587"/>
                    <a:pt x="145724" y="41034"/>
                    <a:pt x="145809" y="40949"/>
                  </a:cubicBezTo>
                  <a:cubicBezTo>
                    <a:pt x="145299" y="40864"/>
                    <a:pt x="144831" y="40396"/>
                    <a:pt x="144406" y="39546"/>
                  </a:cubicBezTo>
                  <a:cubicBezTo>
                    <a:pt x="143981" y="38695"/>
                    <a:pt x="143641" y="38270"/>
                    <a:pt x="143385" y="38270"/>
                  </a:cubicBezTo>
                  <a:cubicBezTo>
                    <a:pt x="143215" y="38270"/>
                    <a:pt x="143024" y="38355"/>
                    <a:pt x="142811" y="38525"/>
                  </a:cubicBezTo>
                  <a:cubicBezTo>
                    <a:pt x="142599" y="38695"/>
                    <a:pt x="142386" y="38929"/>
                    <a:pt x="142174" y="39227"/>
                  </a:cubicBezTo>
                  <a:cubicBezTo>
                    <a:pt x="141961" y="39524"/>
                    <a:pt x="141748" y="39822"/>
                    <a:pt x="141536" y="40120"/>
                  </a:cubicBezTo>
                  <a:cubicBezTo>
                    <a:pt x="141323" y="40417"/>
                    <a:pt x="141174" y="40651"/>
                    <a:pt x="141089" y="40821"/>
                  </a:cubicBezTo>
                  <a:lnTo>
                    <a:pt x="140834" y="41077"/>
                  </a:lnTo>
                  <a:cubicBezTo>
                    <a:pt x="139814" y="40566"/>
                    <a:pt x="138793" y="40991"/>
                    <a:pt x="137772" y="42352"/>
                  </a:cubicBezTo>
                  <a:cubicBezTo>
                    <a:pt x="137007" y="42267"/>
                    <a:pt x="136284" y="42352"/>
                    <a:pt x="135604" y="42607"/>
                  </a:cubicBezTo>
                  <a:cubicBezTo>
                    <a:pt x="136879" y="42097"/>
                    <a:pt x="136965" y="41544"/>
                    <a:pt x="135859" y="40949"/>
                  </a:cubicBezTo>
                  <a:cubicBezTo>
                    <a:pt x="134923" y="40524"/>
                    <a:pt x="134030" y="40439"/>
                    <a:pt x="133180" y="40694"/>
                  </a:cubicBezTo>
                  <a:cubicBezTo>
                    <a:pt x="134201" y="40269"/>
                    <a:pt x="134626" y="39673"/>
                    <a:pt x="134456" y="38908"/>
                  </a:cubicBezTo>
                  <a:cubicBezTo>
                    <a:pt x="134286" y="38142"/>
                    <a:pt x="133775" y="37462"/>
                    <a:pt x="132925" y="36867"/>
                  </a:cubicBezTo>
                  <a:cubicBezTo>
                    <a:pt x="133010" y="36867"/>
                    <a:pt x="133180" y="36909"/>
                    <a:pt x="133435" y="36994"/>
                  </a:cubicBezTo>
                  <a:cubicBezTo>
                    <a:pt x="133690" y="37079"/>
                    <a:pt x="133860" y="37122"/>
                    <a:pt x="133945" y="37122"/>
                  </a:cubicBezTo>
                  <a:cubicBezTo>
                    <a:pt x="133860" y="36697"/>
                    <a:pt x="133456" y="36293"/>
                    <a:pt x="132734" y="35910"/>
                  </a:cubicBezTo>
                  <a:cubicBezTo>
                    <a:pt x="132011" y="35527"/>
                    <a:pt x="131181" y="35145"/>
                    <a:pt x="130246" y="34762"/>
                  </a:cubicBezTo>
                  <a:cubicBezTo>
                    <a:pt x="129311" y="34379"/>
                    <a:pt x="128715" y="34103"/>
                    <a:pt x="128460" y="33933"/>
                  </a:cubicBezTo>
                  <a:cubicBezTo>
                    <a:pt x="127865" y="33508"/>
                    <a:pt x="126334" y="33061"/>
                    <a:pt x="123868" y="32593"/>
                  </a:cubicBezTo>
                  <a:cubicBezTo>
                    <a:pt x="121401" y="32126"/>
                    <a:pt x="119871" y="32062"/>
                    <a:pt x="119275" y="32402"/>
                  </a:cubicBezTo>
                  <a:cubicBezTo>
                    <a:pt x="118850" y="32657"/>
                    <a:pt x="118595" y="32912"/>
                    <a:pt x="118510" y="33167"/>
                  </a:cubicBezTo>
                  <a:cubicBezTo>
                    <a:pt x="118425" y="33423"/>
                    <a:pt x="118489" y="33784"/>
                    <a:pt x="118701" y="34252"/>
                  </a:cubicBezTo>
                  <a:cubicBezTo>
                    <a:pt x="118914" y="34719"/>
                    <a:pt x="119063" y="35081"/>
                    <a:pt x="119148" y="35336"/>
                  </a:cubicBezTo>
                  <a:cubicBezTo>
                    <a:pt x="119658" y="37292"/>
                    <a:pt x="119871" y="38440"/>
                    <a:pt x="119786" y="38780"/>
                  </a:cubicBezTo>
                  <a:cubicBezTo>
                    <a:pt x="119700" y="39035"/>
                    <a:pt x="119339" y="39376"/>
                    <a:pt x="118701" y="39801"/>
                  </a:cubicBezTo>
                  <a:cubicBezTo>
                    <a:pt x="118063" y="40226"/>
                    <a:pt x="117829" y="40736"/>
                    <a:pt x="118000" y="41332"/>
                  </a:cubicBezTo>
                  <a:cubicBezTo>
                    <a:pt x="118085" y="41672"/>
                    <a:pt x="118574" y="42097"/>
                    <a:pt x="119467" y="42607"/>
                  </a:cubicBezTo>
                  <a:cubicBezTo>
                    <a:pt x="120360" y="43118"/>
                    <a:pt x="120891" y="43628"/>
                    <a:pt x="121061" y="44138"/>
                  </a:cubicBezTo>
                  <a:cubicBezTo>
                    <a:pt x="121486" y="45244"/>
                    <a:pt x="121316" y="46307"/>
                    <a:pt x="120551" y="47327"/>
                  </a:cubicBezTo>
                  <a:cubicBezTo>
                    <a:pt x="120211" y="47753"/>
                    <a:pt x="119573" y="48220"/>
                    <a:pt x="118637" y="48731"/>
                  </a:cubicBezTo>
                  <a:cubicBezTo>
                    <a:pt x="117702" y="49241"/>
                    <a:pt x="117107" y="49666"/>
                    <a:pt x="116851" y="50006"/>
                  </a:cubicBezTo>
                  <a:cubicBezTo>
                    <a:pt x="116426" y="50431"/>
                    <a:pt x="116277" y="50920"/>
                    <a:pt x="116405" y="51473"/>
                  </a:cubicBezTo>
                  <a:cubicBezTo>
                    <a:pt x="116533" y="52026"/>
                    <a:pt x="116554" y="52430"/>
                    <a:pt x="116469" y="52685"/>
                  </a:cubicBezTo>
                  <a:cubicBezTo>
                    <a:pt x="116554" y="52600"/>
                    <a:pt x="116596" y="52494"/>
                    <a:pt x="116596" y="52366"/>
                  </a:cubicBezTo>
                  <a:cubicBezTo>
                    <a:pt x="116596" y="52239"/>
                    <a:pt x="116639" y="52132"/>
                    <a:pt x="116724" y="52047"/>
                  </a:cubicBezTo>
                  <a:cubicBezTo>
                    <a:pt x="116724" y="53153"/>
                    <a:pt x="117192" y="54088"/>
                    <a:pt x="118127" y="54854"/>
                  </a:cubicBezTo>
                  <a:cubicBezTo>
                    <a:pt x="118808" y="55364"/>
                    <a:pt x="118127" y="56129"/>
                    <a:pt x="116086" y="57150"/>
                  </a:cubicBezTo>
                  <a:cubicBezTo>
                    <a:pt x="114385" y="58085"/>
                    <a:pt x="113535" y="58256"/>
                    <a:pt x="113535" y="57660"/>
                  </a:cubicBezTo>
                  <a:cubicBezTo>
                    <a:pt x="113620" y="56980"/>
                    <a:pt x="113301" y="56300"/>
                    <a:pt x="112578" y="55619"/>
                  </a:cubicBezTo>
                  <a:cubicBezTo>
                    <a:pt x="111855" y="54939"/>
                    <a:pt x="111409" y="54429"/>
                    <a:pt x="111239" y="54088"/>
                  </a:cubicBezTo>
                  <a:cubicBezTo>
                    <a:pt x="111068" y="53748"/>
                    <a:pt x="110920" y="52940"/>
                    <a:pt x="110792" y="51665"/>
                  </a:cubicBezTo>
                  <a:cubicBezTo>
                    <a:pt x="110664" y="50389"/>
                    <a:pt x="110261" y="49496"/>
                    <a:pt x="109580" y="48986"/>
                  </a:cubicBezTo>
                  <a:cubicBezTo>
                    <a:pt x="109070" y="48646"/>
                    <a:pt x="108262" y="48475"/>
                    <a:pt x="107156" y="48475"/>
                  </a:cubicBezTo>
                  <a:cubicBezTo>
                    <a:pt x="106051" y="48475"/>
                    <a:pt x="105285" y="48688"/>
                    <a:pt x="104860" y="49113"/>
                  </a:cubicBezTo>
                  <a:cubicBezTo>
                    <a:pt x="104860" y="48263"/>
                    <a:pt x="102777" y="46987"/>
                    <a:pt x="98609" y="45286"/>
                  </a:cubicBezTo>
                  <a:cubicBezTo>
                    <a:pt x="97164" y="44606"/>
                    <a:pt x="94697" y="44436"/>
                    <a:pt x="91211" y="44776"/>
                  </a:cubicBezTo>
                  <a:cubicBezTo>
                    <a:pt x="91806" y="44691"/>
                    <a:pt x="91806" y="43968"/>
                    <a:pt x="91211" y="42607"/>
                  </a:cubicBezTo>
                  <a:cubicBezTo>
                    <a:pt x="90530" y="41247"/>
                    <a:pt x="89637" y="40736"/>
                    <a:pt x="88532" y="41077"/>
                  </a:cubicBezTo>
                  <a:cubicBezTo>
                    <a:pt x="87851" y="38950"/>
                    <a:pt x="87681" y="37462"/>
                    <a:pt x="88021" y="36612"/>
                  </a:cubicBezTo>
                  <a:cubicBezTo>
                    <a:pt x="88191" y="36186"/>
                    <a:pt x="88574" y="35591"/>
                    <a:pt x="89169" y="34826"/>
                  </a:cubicBezTo>
                  <a:cubicBezTo>
                    <a:pt x="89765" y="34060"/>
                    <a:pt x="90147" y="33423"/>
                    <a:pt x="90318" y="32912"/>
                  </a:cubicBezTo>
                  <a:cubicBezTo>
                    <a:pt x="90403" y="32657"/>
                    <a:pt x="91062" y="32402"/>
                    <a:pt x="92295" y="32147"/>
                  </a:cubicBezTo>
                  <a:cubicBezTo>
                    <a:pt x="93528" y="31892"/>
                    <a:pt x="94230" y="31552"/>
                    <a:pt x="94400" y="31126"/>
                  </a:cubicBezTo>
                  <a:cubicBezTo>
                    <a:pt x="94485" y="30786"/>
                    <a:pt x="94378" y="30510"/>
                    <a:pt x="94081" y="30297"/>
                  </a:cubicBezTo>
                  <a:cubicBezTo>
                    <a:pt x="93783" y="30085"/>
                    <a:pt x="93379" y="29893"/>
                    <a:pt x="92869" y="29723"/>
                  </a:cubicBezTo>
                  <a:cubicBezTo>
                    <a:pt x="97376" y="30233"/>
                    <a:pt x="100055" y="29468"/>
                    <a:pt x="100906" y="27427"/>
                  </a:cubicBezTo>
                  <a:cubicBezTo>
                    <a:pt x="101331" y="26661"/>
                    <a:pt x="101458" y="26066"/>
                    <a:pt x="101288" y="25641"/>
                  </a:cubicBezTo>
                  <a:cubicBezTo>
                    <a:pt x="101288" y="25726"/>
                    <a:pt x="101373" y="25768"/>
                    <a:pt x="101543" y="25768"/>
                  </a:cubicBezTo>
                  <a:cubicBezTo>
                    <a:pt x="101714" y="25768"/>
                    <a:pt x="101799" y="25811"/>
                    <a:pt x="101799" y="25896"/>
                  </a:cubicBezTo>
                  <a:cubicBezTo>
                    <a:pt x="102819" y="25641"/>
                    <a:pt x="103117" y="24918"/>
                    <a:pt x="102692" y="23727"/>
                  </a:cubicBezTo>
                  <a:cubicBezTo>
                    <a:pt x="104307" y="23047"/>
                    <a:pt x="105413" y="22707"/>
                    <a:pt x="106008" y="22707"/>
                  </a:cubicBezTo>
                  <a:cubicBezTo>
                    <a:pt x="106433" y="22792"/>
                    <a:pt x="106901" y="23047"/>
                    <a:pt x="107412" y="23472"/>
                  </a:cubicBezTo>
                  <a:cubicBezTo>
                    <a:pt x="107922" y="23898"/>
                    <a:pt x="108347" y="24110"/>
                    <a:pt x="108687" y="24110"/>
                  </a:cubicBezTo>
                  <a:cubicBezTo>
                    <a:pt x="110133" y="24365"/>
                    <a:pt x="111047" y="23940"/>
                    <a:pt x="111430" y="22834"/>
                  </a:cubicBezTo>
                  <a:cubicBezTo>
                    <a:pt x="111813" y="21729"/>
                    <a:pt x="111409" y="20751"/>
                    <a:pt x="110218" y="19900"/>
                  </a:cubicBezTo>
                  <a:cubicBezTo>
                    <a:pt x="110813" y="20241"/>
                    <a:pt x="111111" y="19985"/>
                    <a:pt x="111111" y="19135"/>
                  </a:cubicBezTo>
                  <a:cubicBezTo>
                    <a:pt x="111026" y="18029"/>
                    <a:pt x="110728" y="17222"/>
                    <a:pt x="110218" y="16711"/>
                  </a:cubicBezTo>
                  <a:cubicBezTo>
                    <a:pt x="109963" y="16541"/>
                    <a:pt x="109686" y="16435"/>
                    <a:pt x="109389" y="16392"/>
                  </a:cubicBezTo>
                  <a:cubicBezTo>
                    <a:pt x="109091" y="16350"/>
                    <a:pt x="108815" y="16350"/>
                    <a:pt x="108560" y="16392"/>
                  </a:cubicBezTo>
                  <a:cubicBezTo>
                    <a:pt x="108304" y="16435"/>
                    <a:pt x="108007" y="16414"/>
                    <a:pt x="107667" y="16329"/>
                  </a:cubicBezTo>
                  <a:cubicBezTo>
                    <a:pt x="107582" y="16329"/>
                    <a:pt x="107241" y="16243"/>
                    <a:pt x="106646" y="16073"/>
                  </a:cubicBezTo>
                  <a:cubicBezTo>
                    <a:pt x="106561" y="16158"/>
                    <a:pt x="106476" y="16201"/>
                    <a:pt x="106391" y="16201"/>
                  </a:cubicBezTo>
                  <a:lnTo>
                    <a:pt x="105370" y="16201"/>
                  </a:lnTo>
                  <a:cubicBezTo>
                    <a:pt x="105030" y="16371"/>
                    <a:pt x="104860" y="16584"/>
                    <a:pt x="104860" y="16839"/>
                  </a:cubicBezTo>
                  <a:lnTo>
                    <a:pt x="104860" y="16966"/>
                  </a:lnTo>
                  <a:cubicBezTo>
                    <a:pt x="104775" y="17222"/>
                    <a:pt x="104945" y="17477"/>
                    <a:pt x="105370" y="17732"/>
                  </a:cubicBezTo>
                  <a:lnTo>
                    <a:pt x="106008" y="17859"/>
                  </a:lnTo>
                  <a:lnTo>
                    <a:pt x="106391" y="18114"/>
                  </a:lnTo>
                  <a:cubicBezTo>
                    <a:pt x="106306" y="18114"/>
                    <a:pt x="106200" y="18221"/>
                    <a:pt x="106072" y="18433"/>
                  </a:cubicBezTo>
                  <a:cubicBezTo>
                    <a:pt x="105945" y="18646"/>
                    <a:pt x="105838" y="18752"/>
                    <a:pt x="105753" y="18752"/>
                  </a:cubicBezTo>
                  <a:cubicBezTo>
                    <a:pt x="105753" y="19007"/>
                    <a:pt x="105881" y="19220"/>
                    <a:pt x="106136" y="19390"/>
                  </a:cubicBezTo>
                  <a:cubicBezTo>
                    <a:pt x="105966" y="19475"/>
                    <a:pt x="105370" y="19794"/>
                    <a:pt x="104350" y="20347"/>
                  </a:cubicBezTo>
                  <a:cubicBezTo>
                    <a:pt x="103329" y="20900"/>
                    <a:pt x="102606" y="21346"/>
                    <a:pt x="102181" y="21686"/>
                  </a:cubicBezTo>
                  <a:cubicBezTo>
                    <a:pt x="102096" y="21771"/>
                    <a:pt x="101926" y="21878"/>
                    <a:pt x="101671" y="22005"/>
                  </a:cubicBezTo>
                  <a:cubicBezTo>
                    <a:pt x="101416" y="22133"/>
                    <a:pt x="101246" y="22239"/>
                    <a:pt x="101161" y="22324"/>
                  </a:cubicBezTo>
                  <a:cubicBezTo>
                    <a:pt x="100991" y="22409"/>
                    <a:pt x="100821" y="22324"/>
                    <a:pt x="100650" y="22069"/>
                  </a:cubicBezTo>
                  <a:cubicBezTo>
                    <a:pt x="100480" y="21814"/>
                    <a:pt x="100310" y="21431"/>
                    <a:pt x="100140" y="20921"/>
                  </a:cubicBezTo>
                  <a:cubicBezTo>
                    <a:pt x="99970" y="20411"/>
                    <a:pt x="99800" y="19922"/>
                    <a:pt x="99630" y="19454"/>
                  </a:cubicBezTo>
                  <a:cubicBezTo>
                    <a:pt x="99460" y="18986"/>
                    <a:pt x="99268" y="18561"/>
                    <a:pt x="99056" y="18178"/>
                  </a:cubicBezTo>
                  <a:cubicBezTo>
                    <a:pt x="98843" y="17796"/>
                    <a:pt x="98609" y="17604"/>
                    <a:pt x="98354" y="17604"/>
                  </a:cubicBezTo>
                  <a:cubicBezTo>
                    <a:pt x="97334" y="17604"/>
                    <a:pt x="96568" y="18327"/>
                    <a:pt x="96058" y="19773"/>
                  </a:cubicBezTo>
                  <a:cubicBezTo>
                    <a:pt x="96313" y="18922"/>
                    <a:pt x="95760" y="18178"/>
                    <a:pt x="94400" y="17540"/>
                  </a:cubicBezTo>
                  <a:cubicBezTo>
                    <a:pt x="93039" y="16903"/>
                    <a:pt x="91976" y="16584"/>
                    <a:pt x="91211" y="16584"/>
                  </a:cubicBezTo>
                  <a:cubicBezTo>
                    <a:pt x="92911" y="15308"/>
                    <a:pt x="92529" y="14032"/>
                    <a:pt x="90062" y="12757"/>
                  </a:cubicBezTo>
                  <a:close/>
                  <a:moveTo>
                    <a:pt x="97972" y="0"/>
                  </a:moveTo>
                  <a:cubicBezTo>
                    <a:pt x="115746" y="0"/>
                    <a:pt x="132138" y="4380"/>
                    <a:pt x="147149" y="13139"/>
                  </a:cubicBezTo>
                  <a:cubicBezTo>
                    <a:pt x="162159" y="21899"/>
                    <a:pt x="174044" y="33784"/>
                    <a:pt x="182804" y="48794"/>
                  </a:cubicBezTo>
                  <a:cubicBezTo>
                    <a:pt x="191563" y="63805"/>
                    <a:pt x="195943" y="80197"/>
                    <a:pt x="195943" y="97971"/>
                  </a:cubicBezTo>
                  <a:cubicBezTo>
                    <a:pt x="195943" y="115746"/>
                    <a:pt x="191563" y="132138"/>
                    <a:pt x="182804" y="147148"/>
                  </a:cubicBezTo>
                  <a:cubicBezTo>
                    <a:pt x="174044" y="162159"/>
                    <a:pt x="162159" y="174044"/>
                    <a:pt x="147149" y="182803"/>
                  </a:cubicBezTo>
                  <a:cubicBezTo>
                    <a:pt x="132138" y="191563"/>
                    <a:pt x="115746" y="195943"/>
                    <a:pt x="97972" y="195943"/>
                  </a:cubicBezTo>
                  <a:cubicBezTo>
                    <a:pt x="80197" y="195943"/>
                    <a:pt x="63805" y="191563"/>
                    <a:pt x="48795" y="182803"/>
                  </a:cubicBezTo>
                  <a:cubicBezTo>
                    <a:pt x="33784" y="174044"/>
                    <a:pt x="21899" y="162159"/>
                    <a:pt x="13140" y="147148"/>
                  </a:cubicBezTo>
                  <a:cubicBezTo>
                    <a:pt x="4380" y="132138"/>
                    <a:pt x="0" y="115746"/>
                    <a:pt x="0" y="97971"/>
                  </a:cubicBezTo>
                  <a:cubicBezTo>
                    <a:pt x="0" y="80197"/>
                    <a:pt x="4380" y="63805"/>
                    <a:pt x="13140" y="48794"/>
                  </a:cubicBezTo>
                  <a:cubicBezTo>
                    <a:pt x="21899" y="33784"/>
                    <a:pt x="33784" y="21899"/>
                    <a:pt x="48795" y="13139"/>
                  </a:cubicBezTo>
                  <a:cubicBezTo>
                    <a:pt x="63805" y="4380"/>
                    <a:pt x="80197" y="0"/>
                    <a:pt x="97972"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altLang="zh-CN" sz="1350" dirty="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21" name="组合 20"/>
          <p:cNvGrpSpPr/>
          <p:nvPr/>
        </p:nvGrpSpPr>
        <p:grpSpPr>
          <a:xfrm>
            <a:off x="7721761" y="4056009"/>
            <a:ext cx="585787" cy="585787"/>
            <a:chOff x="7708788" y="4056009"/>
            <a:chExt cx="585787" cy="585787"/>
          </a:xfrm>
        </p:grpSpPr>
        <p:sp>
          <p:nvSpPr>
            <p:cNvPr id="22" name="Oval 36"/>
            <p:cNvSpPr/>
            <p:nvPr/>
          </p:nvSpPr>
          <p:spPr>
            <a:xfrm>
              <a:off x="7708788" y="4056009"/>
              <a:ext cx="585787"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3" name="任意多边形 27"/>
            <p:cNvSpPr/>
            <p:nvPr/>
          </p:nvSpPr>
          <p:spPr>
            <a:xfrm>
              <a:off x="7836342" y="4186952"/>
              <a:ext cx="353541" cy="303096"/>
            </a:xfrm>
            <a:custGeom>
              <a:avLst/>
              <a:gdLst/>
              <a:ahLst/>
              <a:cxnLst/>
              <a:rect l="l" t="t" r="r" b="b"/>
              <a:pathLst>
                <a:path w="228600" h="195982">
                  <a:moveTo>
                    <a:pt x="114300" y="0"/>
                  </a:moveTo>
                  <a:cubicBezTo>
                    <a:pt x="135051" y="0"/>
                    <a:pt x="154186" y="3636"/>
                    <a:pt x="171705" y="10907"/>
                  </a:cubicBezTo>
                  <a:cubicBezTo>
                    <a:pt x="189224" y="18179"/>
                    <a:pt x="203087" y="28086"/>
                    <a:pt x="213292" y="40630"/>
                  </a:cubicBezTo>
                  <a:cubicBezTo>
                    <a:pt x="223497" y="53175"/>
                    <a:pt x="228600" y="66846"/>
                    <a:pt x="228600" y="81643"/>
                  </a:cubicBezTo>
                  <a:cubicBezTo>
                    <a:pt x="228600" y="96441"/>
                    <a:pt x="223497" y="110112"/>
                    <a:pt x="213292" y="122656"/>
                  </a:cubicBezTo>
                  <a:cubicBezTo>
                    <a:pt x="203087" y="135200"/>
                    <a:pt x="189224" y="145108"/>
                    <a:pt x="171705" y="152379"/>
                  </a:cubicBezTo>
                  <a:cubicBezTo>
                    <a:pt x="154186" y="159650"/>
                    <a:pt x="135051" y="163286"/>
                    <a:pt x="114300" y="163286"/>
                  </a:cubicBezTo>
                  <a:cubicBezTo>
                    <a:pt x="108347" y="163286"/>
                    <a:pt x="102181" y="162946"/>
                    <a:pt x="95803" y="162266"/>
                  </a:cubicBezTo>
                  <a:cubicBezTo>
                    <a:pt x="78964" y="177148"/>
                    <a:pt x="59404" y="187439"/>
                    <a:pt x="37122" y="193137"/>
                  </a:cubicBezTo>
                  <a:cubicBezTo>
                    <a:pt x="32955" y="194327"/>
                    <a:pt x="28107" y="195263"/>
                    <a:pt x="22579" y="195943"/>
                  </a:cubicBezTo>
                  <a:cubicBezTo>
                    <a:pt x="21134" y="196113"/>
                    <a:pt x="19837" y="195731"/>
                    <a:pt x="18689" y="194795"/>
                  </a:cubicBezTo>
                  <a:cubicBezTo>
                    <a:pt x="17541" y="193860"/>
                    <a:pt x="16796" y="192627"/>
                    <a:pt x="16456" y="191096"/>
                  </a:cubicBezTo>
                  <a:lnTo>
                    <a:pt x="16456" y="190968"/>
                  </a:lnTo>
                  <a:cubicBezTo>
                    <a:pt x="16201" y="190628"/>
                    <a:pt x="16180" y="190118"/>
                    <a:pt x="16392" y="189437"/>
                  </a:cubicBezTo>
                  <a:cubicBezTo>
                    <a:pt x="16605" y="188757"/>
                    <a:pt x="16690" y="188332"/>
                    <a:pt x="16648" y="188162"/>
                  </a:cubicBezTo>
                  <a:cubicBezTo>
                    <a:pt x="16605" y="187992"/>
                    <a:pt x="16796" y="187588"/>
                    <a:pt x="17222" y="186950"/>
                  </a:cubicBezTo>
                  <a:cubicBezTo>
                    <a:pt x="17647" y="186312"/>
                    <a:pt x="17902" y="185929"/>
                    <a:pt x="17987" y="185802"/>
                  </a:cubicBezTo>
                  <a:cubicBezTo>
                    <a:pt x="18072" y="185674"/>
                    <a:pt x="18370" y="185313"/>
                    <a:pt x="18880" y="184717"/>
                  </a:cubicBezTo>
                  <a:cubicBezTo>
                    <a:pt x="19390" y="184122"/>
                    <a:pt x="19730" y="183739"/>
                    <a:pt x="19901" y="183569"/>
                  </a:cubicBezTo>
                  <a:cubicBezTo>
                    <a:pt x="20496" y="182889"/>
                    <a:pt x="21814" y="181422"/>
                    <a:pt x="23855" y="179168"/>
                  </a:cubicBezTo>
                  <a:cubicBezTo>
                    <a:pt x="25896" y="176915"/>
                    <a:pt x="27363" y="175299"/>
                    <a:pt x="28256" y="174321"/>
                  </a:cubicBezTo>
                  <a:cubicBezTo>
                    <a:pt x="29149" y="173343"/>
                    <a:pt x="30467" y="171663"/>
                    <a:pt x="32211" y="169282"/>
                  </a:cubicBezTo>
                  <a:cubicBezTo>
                    <a:pt x="33954" y="166901"/>
                    <a:pt x="35336" y="164732"/>
                    <a:pt x="36357" y="162776"/>
                  </a:cubicBezTo>
                  <a:cubicBezTo>
                    <a:pt x="37377" y="160820"/>
                    <a:pt x="38525" y="158311"/>
                    <a:pt x="39801" y="155249"/>
                  </a:cubicBezTo>
                  <a:cubicBezTo>
                    <a:pt x="41077" y="152188"/>
                    <a:pt x="42182" y="148956"/>
                    <a:pt x="43118" y="145554"/>
                  </a:cubicBezTo>
                  <a:cubicBezTo>
                    <a:pt x="29766" y="137985"/>
                    <a:pt x="19241" y="128630"/>
                    <a:pt x="11545" y="117490"/>
                  </a:cubicBezTo>
                  <a:cubicBezTo>
                    <a:pt x="3848" y="106349"/>
                    <a:pt x="0" y="94400"/>
                    <a:pt x="0" y="81643"/>
                  </a:cubicBezTo>
                  <a:cubicBezTo>
                    <a:pt x="0" y="70587"/>
                    <a:pt x="3019" y="60021"/>
                    <a:pt x="9057" y="49943"/>
                  </a:cubicBezTo>
                  <a:cubicBezTo>
                    <a:pt x="15096" y="39865"/>
                    <a:pt x="23217" y="31169"/>
                    <a:pt x="33423" y="23855"/>
                  </a:cubicBezTo>
                  <a:cubicBezTo>
                    <a:pt x="43628" y="16542"/>
                    <a:pt x="55789" y="10737"/>
                    <a:pt x="69907" y="6443"/>
                  </a:cubicBezTo>
                  <a:cubicBezTo>
                    <a:pt x="84024" y="2148"/>
                    <a:pt x="98822" y="0"/>
                    <a:pt x="1143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altLang="zh-CN" sz="1350" dirty="0">
                <a:solidFill>
                  <a:schemeClr val="tx1">
                    <a:lumMod val="85000"/>
                    <a:lumOff val="1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sp>
        <p:nvSpPr>
          <p:cNvPr id="24" name="任意多边形 30"/>
          <p:cNvSpPr/>
          <p:nvPr/>
        </p:nvSpPr>
        <p:spPr>
          <a:xfrm>
            <a:off x="1811480" y="1923805"/>
            <a:ext cx="212272" cy="179615"/>
          </a:xfrm>
          <a:custGeom>
            <a:avLst/>
            <a:gdLst/>
            <a:ahLst/>
            <a:cxnLst/>
            <a:rect l="l" t="t" r="r" b="b"/>
            <a:pathLst>
              <a:path w="212272" h="179614">
                <a:moveTo>
                  <a:pt x="138793" y="0"/>
                </a:moveTo>
                <a:lnTo>
                  <a:pt x="187779" y="0"/>
                </a:lnTo>
                <a:cubicBezTo>
                  <a:pt x="194582" y="0"/>
                  <a:pt x="200365" y="2381"/>
                  <a:pt x="205128" y="7144"/>
                </a:cubicBezTo>
                <a:cubicBezTo>
                  <a:pt x="209890" y="11906"/>
                  <a:pt x="212272" y="17689"/>
                  <a:pt x="212272" y="24493"/>
                </a:cubicBezTo>
                <a:lnTo>
                  <a:pt x="212272" y="114300"/>
                </a:lnTo>
                <a:cubicBezTo>
                  <a:pt x="212272" y="123144"/>
                  <a:pt x="210549" y="131585"/>
                  <a:pt x="207105" y="139622"/>
                </a:cubicBezTo>
                <a:cubicBezTo>
                  <a:pt x="203661" y="147659"/>
                  <a:pt x="199005" y="154611"/>
                  <a:pt x="193136" y="160479"/>
                </a:cubicBezTo>
                <a:cubicBezTo>
                  <a:pt x="187268" y="166347"/>
                  <a:pt x="180316" y="171003"/>
                  <a:pt x="172279" y="174448"/>
                </a:cubicBezTo>
                <a:cubicBezTo>
                  <a:pt x="164243" y="177892"/>
                  <a:pt x="155802" y="179614"/>
                  <a:pt x="146957" y="179614"/>
                </a:cubicBezTo>
                <a:lnTo>
                  <a:pt x="138793" y="179614"/>
                </a:lnTo>
                <a:cubicBezTo>
                  <a:pt x="136582" y="179614"/>
                  <a:pt x="134668" y="178806"/>
                  <a:pt x="133052" y="177190"/>
                </a:cubicBezTo>
                <a:cubicBezTo>
                  <a:pt x="131437" y="175575"/>
                  <a:pt x="130629" y="173661"/>
                  <a:pt x="130629" y="171450"/>
                </a:cubicBezTo>
                <a:lnTo>
                  <a:pt x="130629" y="155121"/>
                </a:lnTo>
                <a:cubicBezTo>
                  <a:pt x="130629" y="152910"/>
                  <a:pt x="131437" y="150997"/>
                  <a:pt x="133052" y="149381"/>
                </a:cubicBezTo>
                <a:cubicBezTo>
                  <a:pt x="134668" y="147765"/>
                  <a:pt x="136582" y="146957"/>
                  <a:pt x="138793" y="146957"/>
                </a:cubicBezTo>
                <a:lnTo>
                  <a:pt x="146957" y="146957"/>
                </a:lnTo>
                <a:cubicBezTo>
                  <a:pt x="155972" y="146957"/>
                  <a:pt x="163668" y="143768"/>
                  <a:pt x="170047" y="137389"/>
                </a:cubicBezTo>
                <a:cubicBezTo>
                  <a:pt x="176425" y="131011"/>
                  <a:pt x="179614" y="123315"/>
                  <a:pt x="179614" y="114300"/>
                </a:cubicBezTo>
                <a:lnTo>
                  <a:pt x="179614" y="110218"/>
                </a:lnTo>
                <a:cubicBezTo>
                  <a:pt x="179614" y="106816"/>
                  <a:pt x="178424" y="103924"/>
                  <a:pt x="176042" y="101543"/>
                </a:cubicBezTo>
                <a:cubicBezTo>
                  <a:pt x="173661" y="99162"/>
                  <a:pt x="170770" y="97971"/>
                  <a:pt x="167368" y="97971"/>
                </a:cubicBezTo>
                <a:lnTo>
                  <a:pt x="138793" y="97971"/>
                </a:lnTo>
                <a:cubicBezTo>
                  <a:pt x="131989" y="97971"/>
                  <a:pt x="126206" y="95590"/>
                  <a:pt x="121444" y="90828"/>
                </a:cubicBezTo>
                <a:cubicBezTo>
                  <a:pt x="116681" y="86065"/>
                  <a:pt x="114300" y="80282"/>
                  <a:pt x="114300" y="73478"/>
                </a:cubicBezTo>
                <a:lnTo>
                  <a:pt x="114300" y="24493"/>
                </a:lnTo>
                <a:cubicBezTo>
                  <a:pt x="114300" y="17689"/>
                  <a:pt x="116681" y="11906"/>
                  <a:pt x="121444" y="7144"/>
                </a:cubicBezTo>
                <a:cubicBezTo>
                  <a:pt x="126206" y="2381"/>
                  <a:pt x="131989" y="0"/>
                  <a:pt x="138793" y="0"/>
                </a:cubicBezTo>
                <a:close/>
                <a:moveTo>
                  <a:pt x="24493" y="0"/>
                </a:moveTo>
                <a:lnTo>
                  <a:pt x="73479" y="0"/>
                </a:lnTo>
                <a:cubicBezTo>
                  <a:pt x="80282" y="0"/>
                  <a:pt x="86065" y="2381"/>
                  <a:pt x="90828" y="7144"/>
                </a:cubicBezTo>
                <a:cubicBezTo>
                  <a:pt x="95590" y="11906"/>
                  <a:pt x="97971" y="17689"/>
                  <a:pt x="97971" y="24493"/>
                </a:cubicBezTo>
                <a:lnTo>
                  <a:pt x="97971" y="114300"/>
                </a:lnTo>
                <a:cubicBezTo>
                  <a:pt x="97971" y="123144"/>
                  <a:pt x="96249" y="131585"/>
                  <a:pt x="92805" y="139622"/>
                </a:cubicBezTo>
                <a:cubicBezTo>
                  <a:pt x="89361" y="147659"/>
                  <a:pt x="84705" y="154611"/>
                  <a:pt x="78836" y="160479"/>
                </a:cubicBezTo>
                <a:cubicBezTo>
                  <a:pt x="72968" y="166347"/>
                  <a:pt x="66016" y="171003"/>
                  <a:pt x="57979" y="174448"/>
                </a:cubicBezTo>
                <a:cubicBezTo>
                  <a:pt x="49943" y="177892"/>
                  <a:pt x="41502" y="179614"/>
                  <a:pt x="32657" y="179614"/>
                </a:cubicBezTo>
                <a:lnTo>
                  <a:pt x="24493" y="179614"/>
                </a:lnTo>
                <a:cubicBezTo>
                  <a:pt x="22282" y="179614"/>
                  <a:pt x="20368" y="178806"/>
                  <a:pt x="18752" y="177190"/>
                </a:cubicBezTo>
                <a:cubicBezTo>
                  <a:pt x="17137" y="175575"/>
                  <a:pt x="16329" y="173661"/>
                  <a:pt x="16329" y="171450"/>
                </a:cubicBezTo>
                <a:lnTo>
                  <a:pt x="16329" y="155121"/>
                </a:lnTo>
                <a:cubicBezTo>
                  <a:pt x="16329" y="152910"/>
                  <a:pt x="17137" y="150997"/>
                  <a:pt x="18752" y="149381"/>
                </a:cubicBezTo>
                <a:cubicBezTo>
                  <a:pt x="20368" y="147765"/>
                  <a:pt x="22282" y="146957"/>
                  <a:pt x="24493" y="146957"/>
                </a:cubicBezTo>
                <a:lnTo>
                  <a:pt x="32657" y="146957"/>
                </a:lnTo>
                <a:cubicBezTo>
                  <a:pt x="41672" y="146957"/>
                  <a:pt x="49368" y="143768"/>
                  <a:pt x="55747" y="137389"/>
                </a:cubicBezTo>
                <a:cubicBezTo>
                  <a:pt x="62125" y="131011"/>
                  <a:pt x="65314" y="123315"/>
                  <a:pt x="65314" y="114300"/>
                </a:cubicBezTo>
                <a:lnTo>
                  <a:pt x="65314" y="110218"/>
                </a:lnTo>
                <a:cubicBezTo>
                  <a:pt x="65314" y="106816"/>
                  <a:pt x="64124" y="103924"/>
                  <a:pt x="61742" y="101543"/>
                </a:cubicBezTo>
                <a:cubicBezTo>
                  <a:pt x="59361" y="99162"/>
                  <a:pt x="56470" y="97971"/>
                  <a:pt x="53068" y="97971"/>
                </a:cubicBezTo>
                <a:lnTo>
                  <a:pt x="24493" y="97971"/>
                </a:lnTo>
                <a:cubicBezTo>
                  <a:pt x="17689" y="97971"/>
                  <a:pt x="11906" y="95590"/>
                  <a:pt x="7144" y="90828"/>
                </a:cubicBezTo>
                <a:cubicBezTo>
                  <a:pt x="2381" y="86065"/>
                  <a:pt x="0" y="80282"/>
                  <a:pt x="0" y="73478"/>
                </a:cubicBezTo>
                <a:lnTo>
                  <a:pt x="0" y="24493"/>
                </a:lnTo>
                <a:cubicBezTo>
                  <a:pt x="0" y="17689"/>
                  <a:pt x="2381" y="11906"/>
                  <a:pt x="7144" y="7144"/>
                </a:cubicBezTo>
                <a:cubicBezTo>
                  <a:pt x="11906" y="2381"/>
                  <a:pt x="17689" y="0"/>
                  <a:pt x="2449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AU" altLang="zh-CN" sz="135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pic>
        <p:nvPicPr>
          <p:cNvPr id="25" name="图片 2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42441" y="1645920"/>
            <a:ext cx="1280002" cy="2270090"/>
          </a:xfrm>
          <a:prstGeom prst="rect">
            <a:avLst/>
          </a:prstGeom>
        </p:spPr>
      </p:pic>
      <p:sp>
        <p:nvSpPr>
          <p:cNvPr id="26" name="文本框 25"/>
          <p:cNvSpPr txBox="1"/>
          <p:nvPr/>
        </p:nvSpPr>
        <p:spPr>
          <a:xfrm>
            <a:off x="5086211" y="0"/>
            <a:ext cx="2019579" cy="578539"/>
          </a:xfrm>
          <a:prstGeom prst="rect">
            <a:avLst/>
          </a:prstGeom>
          <a:solidFill>
            <a:srgbClr val="2B6DFF"/>
          </a:solidFill>
        </p:spPr>
        <p:txBody>
          <a:bodyPr wrap="none" rtlCol="0">
            <a:noAutofit/>
            <a:scene3d>
              <a:camera prst="orthographicFront"/>
              <a:lightRig rig="threePt" dir="t"/>
            </a:scene3d>
            <a:sp3d contourW="12700"/>
          </a:bodyPr>
          <a:lstStyle/>
          <a:p>
            <a:pPr algn="dist"/>
            <a:r>
              <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预防接种</a:t>
            </a:r>
            <a:endPar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90"/>
                                          </p:val>
                                        </p:tav>
                                        <p:tav tm="100000">
                                          <p:val>
                                            <p:fltVal val="0"/>
                                          </p:val>
                                        </p:tav>
                                      </p:tavLst>
                                    </p:anim>
                                    <p:animEffect transition="in" filter="fade">
                                      <p:cBhvr>
                                        <p:cTn id="17" dur="500"/>
                                        <p:tgtEl>
                                          <p:spTgt spid="5"/>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90"/>
                                          </p:val>
                                        </p:tav>
                                        <p:tav tm="100000">
                                          <p:val>
                                            <p:fltVal val="0"/>
                                          </p:val>
                                        </p:tav>
                                      </p:tavLst>
                                    </p:anim>
                                    <p:animEffect transition="in" filter="fade">
                                      <p:cBhvr>
                                        <p:cTn id="24" dur="500"/>
                                        <p:tgtEl>
                                          <p:spTgt spid="6"/>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90"/>
                                          </p:val>
                                        </p:tav>
                                        <p:tav tm="100000">
                                          <p:val>
                                            <p:fltVal val="0"/>
                                          </p:val>
                                        </p:tav>
                                      </p:tavLst>
                                    </p:anim>
                                    <p:animEffect transition="in" filter="fade">
                                      <p:cBhvr>
                                        <p:cTn id="31" dur="500"/>
                                        <p:tgtEl>
                                          <p:spTgt spid="8"/>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90"/>
                                          </p:val>
                                        </p:tav>
                                        <p:tav tm="100000">
                                          <p:val>
                                            <p:fltVal val="0"/>
                                          </p:val>
                                        </p:tav>
                                      </p:tavLst>
                                    </p:anim>
                                    <p:animEffect transition="in" filter="fade">
                                      <p:cBhvr>
                                        <p:cTn id="38" dur="500"/>
                                        <p:tgtEl>
                                          <p:spTgt spid="10"/>
                                        </p:tgtEl>
                                      </p:cBhvr>
                                    </p:animEffect>
                                  </p:childTnLst>
                                </p:cTn>
                              </p:par>
                            </p:childTnLst>
                          </p:cTn>
                        </p:par>
                        <p:par>
                          <p:cTn id="39" fill="hold">
                            <p:stCondLst>
                              <p:cond delay="2500"/>
                            </p:stCondLst>
                            <p:childTnLst>
                              <p:par>
                                <p:cTn id="40" presetID="31"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90"/>
                                          </p:val>
                                        </p:tav>
                                        <p:tav tm="100000">
                                          <p:val>
                                            <p:fltVal val="0"/>
                                          </p:val>
                                        </p:tav>
                                      </p:tavLst>
                                    </p:anim>
                                    <p:animEffect transition="in" filter="fade">
                                      <p:cBhvr>
                                        <p:cTn id="45" dur="500"/>
                                        <p:tgtEl>
                                          <p:spTgt spid="11"/>
                                        </p:tgtEl>
                                      </p:cBhvr>
                                    </p:animEffect>
                                  </p:childTnLst>
                                </p:cTn>
                              </p:par>
                            </p:childTnLst>
                          </p:cTn>
                        </p:par>
                        <p:par>
                          <p:cTn id="46" fill="hold">
                            <p:stCondLst>
                              <p:cond delay="3000"/>
                            </p:stCondLst>
                            <p:childTnLst>
                              <p:par>
                                <p:cTn id="47" presetID="31"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 calcmode="lin" valueType="num">
                                      <p:cBhvr>
                                        <p:cTn id="51" dur="500" fill="hold"/>
                                        <p:tgtEl>
                                          <p:spTgt spid="13"/>
                                        </p:tgtEl>
                                        <p:attrNameLst>
                                          <p:attrName>style.rotation</p:attrName>
                                        </p:attrNameLst>
                                      </p:cBhvr>
                                      <p:tavLst>
                                        <p:tav tm="0">
                                          <p:val>
                                            <p:fltVal val="90"/>
                                          </p:val>
                                        </p:tav>
                                        <p:tav tm="100000">
                                          <p:val>
                                            <p:fltVal val="0"/>
                                          </p:val>
                                        </p:tav>
                                      </p:tavLst>
                                    </p:anim>
                                    <p:animEffect transition="in" filter="fade">
                                      <p:cBhvr>
                                        <p:cTn id="52" dur="500"/>
                                        <p:tgtEl>
                                          <p:spTgt spid="13"/>
                                        </p:tgtEl>
                                      </p:cBhvr>
                                    </p:animEffect>
                                  </p:childTnLst>
                                </p:cTn>
                              </p:par>
                            </p:childTnLst>
                          </p:cTn>
                        </p:par>
                        <p:par>
                          <p:cTn id="53" fill="hold">
                            <p:stCondLst>
                              <p:cond delay="3500"/>
                            </p:stCondLst>
                            <p:childTnLst>
                              <p:par>
                                <p:cTn id="54" presetID="31"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 calcmode="lin" valueType="num">
                                      <p:cBhvr>
                                        <p:cTn id="58" dur="500" fill="hold"/>
                                        <p:tgtEl>
                                          <p:spTgt spid="15"/>
                                        </p:tgtEl>
                                        <p:attrNameLst>
                                          <p:attrName>style.rotation</p:attrName>
                                        </p:attrNameLst>
                                      </p:cBhvr>
                                      <p:tavLst>
                                        <p:tav tm="0">
                                          <p:val>
                                            <p:fltVal val="90"/>
                                          </p:val>
                                        </p:tav>
                                        <p:tav tm="100000">
                                          <p:val>
                                            <p:fltVal val="0"/>
                                          </p:val>
                                        </p:tav>
                                      </p:tavLst>
                                    </p:anim>
                                    <p:animEffect transition="in" filter="fade">
                                      <p:cBhvr>
                                        <p:cTn id="59" dur="500"/>
                                        <p:tgtEl>
                                          <p:spTgt spid="15"/>
                                        </p:tgtEl>
                                      </p:cBhvr>
                                    </p:animEffect>
                                  </p:childTnLst>
                                </p:cTn>
                              </p:par>
                            </p:childTnLst>
                          </p:cTn>
                        </p:par>
                        <p:par>
                          <p:cTn id="60" fill="hold">
                            <p:stCondLst>
                              <p:cond delay="4000"/>
                            </p:stCondLst>
                            <p:childTnLst>
                              <p:par>
                                <p:cTn id="61" presetID="31" presetClass="entr" presetSubtype="0"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 calcmode="lin" valueType="num">
                                      <p:cBhvr>
                                        <p:cTn id="65" dur="500" fill="hold"/>
                                        <p:tgtEl>
                                          <p:spTgt spid="18"/>
                                        </p:tgtEl>
                                        <p:attrNameLst>
                                          <p:attrName>style.rotation</p:attrName>
                                        </p:attrNameLst>
                                      </p:cBhvr>
                                      <p:tavLst>
                                        <p:tav tm="0">
                                          <p:val>
                                            <p:fltVal val="90"/>
                                          </p:val>
                                        </p:tav>
                                        <p:tav tm="100000">
                                          <p:val>
                                            <p:fltVal val="0"/>
                                          </p:val>
                                        </p:tav>
                                      </p:tavLst>
                                    </p:anim>
                                    <p:animEffect transition="in" filter="fade">
                                      <p:cBhvr>
                                        <p:cTn id="66" dur="500"/>
                                        <p:tgtEl>
                                          <p:spTgt spid="18"/>
                                        </p:tgtEl>
                                      </p:cBhvr>
                                    </p:animEffect>
                                  </p:childTnLst>
                                </p:cTn>
                              </p:par>
                            </p:childTnLst>
                          </p:cTn>
                        </p:par>
                        <p:par>
                          <p:cTn id="67" fill="hold">
                            <p:stCondLst>
                              <p:cond delay="4500"/>
                            </p:stCondLst>
                            <p:childTnLst>
                              <p:par>
                                <p:cTn id="68" presetID="31" presetClass="entr" presetSubtype="0"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 calcmode="lin" valueType="num">
                                      <p:cBhvr>
                                        <p:cTn id="72" dur="500" fill="hold"/>
                                        <p:tgtEl>
                                          <p:spTgt spid="21"/>
                                        </p:tgtEl>
                                        <p:attrNameLst>
                                          <p:attrName>style.rotation</p:attrName>
                                        </p:attrNameLst>
                                      </p:cBhvr>
                                      <p:tavLst>
                                        <p:tav tm="0">
                                          <p:val>
                                            <p:fltVal val="90"/>
                                          </p:val>
                                        </p:tav>
                                        <p:tav tm="100000">
                                          <p:val>
                                            <p:fltVal val="0"/>
                                          </p:val>
                                        </p:tav>
                                      </p:tavLst>
                                    </p:anim>
                                    <p:animEffect transition="in" filter="fade">
                                      <p:cBhvr>
                                        <p:cTn id="73" dur="500"/>
                                        <p:tgtEl>
                                          <p:spTgt spid="21"/>
                                        </p:tgtEl>
                                      </p:cBhvr>
                                    </p:animEffect>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 calcmode="lin" valueType="num">
                                      <p:cBhvr>
                                        <p:cTn id="79" dur="500" fill="hold"/>
                                        <p:tgtEl>
                                          <p:spTgt spid="24"/>
                                        </p:tgtEl>
                                        <p:attrNameLst>
                                          <p:attrName>style.rotation</p:attrName>
                                        </p:attrNameLst>
                                      </p:cBhvr>
                                      <p:tavLst>
                                        <p:tav tm="0">
                                          <p:val>
                                            <p:fltVal val="90"/>
                                          </p:val>
                                        </p:tav>
                                        <p:tav tm="100000">
                                          <p:val>
                                            <p:fltVal val="0"/>
                                          </p:val>
                                        </p:tav>
                                      </p:tavLst>
                                    </p:anim>
                                    <p:animEffect transition="in" filter="fade">
                                      <p:cBhvr>
                                        <p:cTn id="80" dur="500"/>
                                        <p:tgtEl>
                                          <p:spTgt spid="24"/>
                                        </p:tgtEl>
                                      </p:cBhvr>
                                    </p:animEffect>
                                  </p:childTnLst>
                                </p:cTn>
                              </p:par>
                            </p:childTnLst>
                          </p:cTn>
                        </p:par>
                        <p:par>
                          <p:cTn id="81" fill="hold">
                            <p:stCondLst>
                              <p:cond delay="5500"/>
                            </p:stCondLst>
                            <p:childTnLst>
                              <p:par>
                                <p:cTn id="82" presetID="14" presetClass="entr" presetSubtype="10"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randombar(horizontal)">
                                      <p:cBhvr>
                                        <p:cTn id="8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p:bldP spid="10" grpId="0"/>
      <p:bldP spid="11" grpId="0"/>
      <p:bldP spid="13" grpId="0"/>
      <p:bldP spid="24"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79930" y="2297436"/>
            <a:ext cx="667658" cy="667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7" name="矩形 16"/>
          <p:cNvSpPr/>
          <p:nvPr/>
        </p:nvSpPr>
        <p:spPr>
          <a:xfrm>
            <a:off x="879930" y="4010123"/>
            <a:ext cx="667658" cy="6676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0" name="矩形 19"/>
          <p:cNvSpPr/>
          <p:nvPr/>
        </p:nvSpPr>
        <p:spPr>
          <a:xfrm>
            <a:off x="10662558" y="2297436"/>
            <a:ext cx="667658" cy="6676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3" name="矩形 22"/>
          <p:cNvSpPr/>
          <p:nvPr/>
        </p:nvSpPr>
        <p:spPr>
          <a:xfrm>
            <a:off x="10662558" y="4010123"/>
            <a:ext cx="667658" cy="6676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7" name="矩形 26"/>
          <p:cNvSpPr/>
          <p:nvPr/>
        </p:nvSpPr>
        <p:spPr>
          <a:xfrm>
            <a:off x="1654071" y="2262194"/>
            <a:ext cx="2267936" cy="969496"/>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目前我国市场上供应的</a:t>
            </a:r>
            <a:r>
              <a:rPr lang="en-US" altLang="zh-CN" sz="1200"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A</a:t>
            </a:r>
            <a:r>
              <a:rPr lang="zh-CN" altLang="en-US" sz="1200"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a:t>
            </a:r>
            <a:r>
              <a:rPr lang="en-US" altLang="zh-CN" sz="1200"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C</a:t>
            </a:r>
            <a:r>
              <a:rPr lang="zh-CN" altLang="en-US" sz="1200"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群双价多糖疫苗，能有效诱导出抗体，免疫年龄在两岁以上的人群，次年不需要加强</a:t>
            </a:r>
            <a:endParaRPr lang="zh-CN" altLang="en-US" sz="1200"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9" name="矩形 28"/>
          <p:cNvSpPr/>
          <p:nvPr/>
        </p:nvSpPr>
        <p:spPr>
          <a:xfrm>
            <a:off x="1654071" y="3964835"/>
            <a:ext cx="2267936" cy="747897"/>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以提高小儿对周围环境冷热变化的适应力和对疾病的抵抗力。同时，在流脑好发季节</a:t>
            </a:r>
            <a:endParaRPr lang="zh-CN" altLang="en-US" sz="1200"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0" name="矩形 29"/>
          <p:cNvSpPr/>
          <p:nvPr/>
        </p:nvSpPr>
        <p:spPr>
          <a:xfrm>
            <a:off x="8300543" y="2262194"/>
            <a:ext cx="2267936" cy="96949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初春时节，尽量少去人多、空气不流通的公共场所。注意根据天气变化，随时增减衣服，避免感冒。</a:t>
            </a:r>
            <a:endParaRPr lang="zh-CN" altLang="en-US" sz="1200"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1" name="矩形 30"/>
          <p:cNvSpPr/>
          <p:nvPr/>
        </p:nvSpPr>
        <p:spPr>
          <a:xfrm>
            <a:off x="8300543" y="3964835"/>
            <a:ext cx="2267936" cy="74789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加强疾病监测，做到早发现、早报告、早诊断、早隔离并及早就近住院医治病人</a:t>
            </a:r>
            <a:endParaRPr lang="zh-CN" altLang="en-US" sz="1200" dirty="0">
              <a:solidFill>
                <a:schemeClr val="tx1">
                  <a:lumMod val="75000"/>
                  <a:lumOff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6" name="椭圆 31"/>
          <p:cNvSpPr/>
          <p:nvPr/>
        </p:nvSpPr>
        <p:spPr>
          <a:xfrm>
            <a:off x="1036121" y="2478919"/>
            <a:ext cx="355275" cy="32368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7" name="椭圆 32"/>
          <p:cNvSpPr/>
          <p:nvPr/>
        </p:nvSpPr>
        <p:spPr>
          <a:xfrm>
            <a:off x="1036121" y="4199762"/>
            <a:ext cx="355275" cy="28727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8" name="椭圆 33"/>
          <p:cNvSpPr/>
          <p:nvPr/>
        </p:nvSpPr>
        <p:spPr>
          <a:xfrm>
            <a:off x="10818749" y="2477689"/>
            <a:ext cx="355275" cy="326143"/>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9" name="椭圆 34"/>
          <p:cNvSpPr/>
          <p:nvPr/>
        </p:nvSpPr>
        <p:spPr>
          <a:xfrm>
            <a:off x="10818749" y="4165763"/>
            <a:ext cx="355275" cy="355275"/>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pic>
        <p:nvPicPr>
          <p:cNvPr id="15" name="图形 14"/>
          <p:cNvPicPr>
            <a:picLocks noChangeAspect="1"/>
          </p:cNvPicPr>
          <p:nvPr/>
        </p:nvPicPr>
        <p:blipFill>
          <a:blip r:embed="rId1"/>
          <a:stretch>
            <a:fillRect/>
          </a:stretch>
        </p:blipFill>
        <p:spPr>
          <a:xfrm>
            <a:off x="4172396" y="1673964"/>
            <a:ext cx="3847208" cy="3961276"/>
          </a:xfrm>
          <a:prstGeom prst="rect">
            <a:avLst/>
          </a:prstGeom>
        </p:spPr>
      </p:pic>
      <p:sp>
        <p:nvSpPr>
          <p:cNvPr id="16" name="文本框 15"/>
          <p:cNvSpPr txBox="1"/>
          <p:nvPr/>
        </p:nvSpPr>
        <p:spPr>
          <a:xfrm>
            <a:off x="5086211" y="0"/>
            <a:ext cx="2019579" cy="578539"/>
          </a:xfrm>
          <a:prstGeom prst="rect">
            <a:avLst/>
          </a:prstGeom>
          <a:solidFill>
            <a:srgbClr val="2B6DFF"/>
          </a:solidFill>
        </p:spPr>
        <p:txBody>
          <a:bodyPr wrap="none" rtlCol="0">
            <a:noAutofit/>
            <a:scene3d>
              <a:camera prst="orthographicFront"/>
              <a:lightRig rig="threePt" dir="t"/>
            </a:scene3d>
            <a:sp3d contourW="12700"/>
          </a:bodyPr>
          <a:lstStyle/>
          <a:p>
            <a:pPr algn="dist"/>
            <a:r>
              <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预防接种</a:t>
            </a:r>
            <a:endPar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6" grpId="0" animBg="1"/>
      <p:bldP spid="37" grpId="0" animBg="1"/>
      <p:bldP spid="38" grpId="0" animBg="1"/>
      <p:bldP spid="39"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15662" t="10851" r="6024" b="10851"/>
          <a:stretch>
            <a:fillRect/>
          </a:stretch>
        </p:blipFill>
        <p:spPr>
          <a:xfrm>
            <a:off x="0" y="0"/>
            <a:ext cx="12192000" cy="6858000"/>
          </a:xfrm>
          <a:prstGeom prst="rect">
            <a:avLst/>
          </a:prstGeom>
        </p:spPr>
      </p:pic>
      <p:sp>
        <p:nvSpPr>
          <p:cNvPr id="6" name="文本框 5"/>
          <p:cNvSpPr txBox="1"/>
          <p:nvPr/>
        </p:nvSpPr>
        <p:spPr>
          <a:xfrm>
            <a:off x="4440472" y="2718922"/>
            <a:ext cx="4947361" cy="1247659"/>
          </a:xfrm>
          <a:prstGeom prst="rect">
            <a:avLst/>
          </a:prstGeom>
          <a:noFill/>
        </p:spPr>
        <p:txBody>
          <a:bodyPr wrap="none" rtlCol="0">
            <a:noAutofit/>
            <a:scene3d>
              <a:camera prst="orthographicFront"/>
              <a:lightRig rig="threePt" dir="t"/>
            </a:scene3d>
            <a:sp3d contourW="12700"/>
          </a:bodyPr>
          <a:lstStyle/>
          <a:p>
            <a:pPr algn="dist"/>
            <a:r>
              <a:rPr lang="zh-CN" altLang="en-US" sz="8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谢谢观看</a:t>
            </a:r>
            <a:endParaRPr lang="zh-CN" altLang="en-US" sz="8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9" name="组合 8"/>
          <p:cNvGrpSpPr/>
          <p:nvPr/>
        </p:nvGrpSpPr>
        <p:grpSpPr>
          <a:xfrm>
            <a:off x="4440472" y="4876418"/>
            <a:ext cx="2045349" cy="423862"/>
            <a:chOff x="1055688" y="4647367"/>
            <a:chExt cx="2045349" cy="423862"/>
          </a:xfrm>
        </p:grpSpPr>
        <p:sp>
          <p:nvSpPr>
            <p:cNvPr id="10" name="矩形 9"/>
            <p:cNvSpPr/>
            <p:nvPr/>
          </p:nvSpPr>
          <p:spPr>
            <a:xfrm>
              <a:off x="1055688" y="4647367"/>
              <a:ext cx="423862" cy="423862"/>
            </a:xfrm>
            <a:prstGeom prst="rect">
              <a:avLst/>
            </a:prstGeom>
            <a:solidFill>
              <a:schemeClr val="bg1"/>
            </a:solidFill>
            <a:ln w="57150">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2" name="文本框 11"/>
            <p:cNvSpPr txBox="1"/>
            <p:nvPr/>
          </p:nvSpPr>
          <p:spPr>
            <a:xfrm>
              <a:off x="1507331" y="4718110"/>
              <a:ext cx="1593706" cy="338554"/>
            </a:xfrm>
            <a:prstGeom prst="rect">
              <a:avLst/>
            </a:prstGeom>
            <a:noFill/>
          </p:spPr>
          <p:txBody>
            <a:bodyPr wrap="none" rtlCol="0">
              <a:spAutoFit/>
              <a:scene3d>
                <a:camera prst="orthographicFront"/>
                <a:lightRig rig="threePt" dir="t"/>
              </a:scene3d>
              <a:sp3d contourW="12700"/>
            </a:bodyPr>
            <a:lstStyle/>
            <a:p>
              <a:r>
                <a:rPr lang="zh-CN" altLang="en-US" sz="1600" b="1"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主讲人：</a:t>
              </a:r>
              <a:r>
                <a:rPr lang="en-US" altLang="zh-CN" sz="1600" b="1"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XXX</a:t>
              </a:r>
              <a:endParaRPr lang="zh-CN" altLang="en-US" sz="1600" b="1"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13" name="组合 12"/>
          <p:cNvGrpSpPr/>
          <p:nvPr/>
        </p:nvGrpSpPr>
        <p:grpSpPr>
          <a:xfrm>
            <a:off x="6788028" y="4871799"/>
            <a:ext cx="2327478" cy="423862"/>
            <a:chOff x="1144115" y="5396834"/>
            <a:chExt cx="2327478" cy="423862"/>
          </a:xfrm>
        </p:grpSpPr>
        <p:sp>
          <p:nvSpPr>
            <p:cNvPr id="14" name="矩形 13"/>
            <p:cNvSpPr/>
            <p:nvPr/>
          </p:nvSpPr>
          <p:spPr>
            <a:xfrm>
              <a:off x="1144115" y="5396834"/>
              <a:ext cx="423862" cy="423862"/>
            </a:xfrm>
            <a:prstGeom prst="rect">
              <a:avLst/>
            </a:prstGeom>
            <a:solidFill>
              <a:schemeClr val="bg1"/>
            </a:solidFill>
            <a:ln w="57150">
              <a:solidFill>
                <a:schemeClr val="bg1">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6" name="文本框 15"/>
            <p:cNvSpPr txBox="1"/>
            <p:nvPr/>
          </p:nvSpPr>
          <p:spPr>
            <a:xfrm>
              <a:off x="1595758" y="5467577"/>
              <a:ext cx="1875835" cy="338554"/>
            </a:xfrm>
            <a:prstGeom prst="rect">
              <a:avLst/>
            </a:prstGeom>
            <a:noFill/>
          </p:spPr>
          <p:txBody>
            <a:bodyPr wrap="none" rtlCol="0">
              <a:spAutoFit/>
              <a:scene3d>
                <a:camera prst="orthographicFront"/>
                <a:lightRig rig="threePt" dir="t"/>
              </a:scene3d>
              <a:sp3d contourW="12700"/>
            </a:bodyPr>
            <a:lstStyle/>
            <a:p>
              <a:r>
                <a:rPr lang="zh-CN" altLang="en-US" sz="1600" b="1"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时间：</a:t>
              </a:r>
              <a:r>
                <a:rPr lang="en-US" altLang="zh-CN" sz="1600" b="1"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20XX.XX</a:t>
              </a:r>
              <a:endParaRPr lang="zh-CN" altLang="en-US" sz="1600" b="1" spc="3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cxnSp>
        <p:nvCxnSpPr>
          <p:cNvPr id="24" name="直接连接符 23"/>
          <p:cNvCxnSpPr/>
          <p:nvPr/>
        </p:nvCxnSpPr>
        <p:spPr>
          <a:xfrm>
            <a:off x="4525683" y="2566118"/>
            <a:ext cx="451643"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368464" y="2566118"/>
            <a:ext cx="451643"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5058209" y="2415730"/>
            <a:ext cx="2426412" cy="379392"/>
          </a:xfrm>
          <a:prstGeom prst="rect">
            <a:avLst/>
          </a:prstGeom>
          <a:noFill/>
        </p:spPr>
        <p:txBody>
          <a:bodyPr wrap="none" rtlCol="0">
            <a:noAutofit/>
            <a:scene3d>
              <a:camera prst="orthographicFront"/>
              <a:lightRig rig="threePt" dir="t"/>
            </a:scene3d>
            <a:sp3d contourW="12700"/>
          </a:bodyPr>
          <a:lstStyle/>
          <a:p>
            <a:r>
              <a:rPr lang="en-US" altLang="zh-CN" sz="12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DISEASE PREVENTION</a:t>
            </a:r>
            <a:endParaRPr lang="zh-CN" altLang="en-US" sz="12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802" y="531959"/>
            <a:ext cx="2540579" cy="6326041"/>
          </a:xfrm>
          <a:prstGeom prst="rect">
            <a:avLst/>
          </a:prstGeom>
        </p:spPr>
      </p:pic>
      <p:sp>
        <p:nvSpPr>
          <p:cNvPr id="28" name="矩形 27"/>
          <p:cNvSpPr/>
          <p:nvPr/>
        </p:nvSpPr>
        <p:spPr>
          <a:xfrm>
            <a:off x="4440473" y="3940714"/>
            <a:ext cx="4657808" cy="646331"/>
          </a:xfrm>
          <a:prstGeom prst="rect">
            <a:avLst/>
          </a:prstGeom>
          <a:noFill/>
        </p:spPr>
        <p:txBody>
          <a:bodyPr wrap="square">
            <a:spAutoFit/>
          </a:bodyPr>
          <a:lstStyle/>
          <a:p>
            <a:pPr latinLnBrk="1"/>
            <a:r>
              <a:rPr lang="zh-CN" altLang="en-US"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please click add copy please click add copy please click add copy please click add copy</a:t>
            </a:r>
            <a:endParaRPr lang="zh-CN" altLang="en-US"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9" name="椭圆 28"/>
          <p:cNvSpPr/>
          <p:nvPr/>
        </p:nvSpPr>
        <p:spPr>
          <a:xfrm>
            <a:off x="6879427" y="4973955"/>
            <a:ext cx="244950" cy="244950"/>
          </a:xfrm>
          <a:prstGeom prst="ellipse">
            <a:avLst/>
          </a:prstGeom>
          <a:solidFill>
            <a:srgbClr val="5E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0" name="椭圆 29"/>
          <p:cNvSpPr/>
          <p:nvPr/>
        </p:nvSpPr>
        <p:spPr>
          <a:xfrm>
            <a:off x="4529928" y="4968291"/>
            <a:ext cx="244950" cy="244950"/>
          </a:xfrm>
          <a:prstGeom prst="ellipse">
            <a:avLst/>
          </a:prstGeom>
          <a:solidFill>
            <a:srgbClr val="5E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8" grpId="0"/>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44455" t="3057" r="5831" b="47239"/>
          <a:stretch>
            <a:fillRect/>
          </a:stretch>
        </p:blipFill>
        <p:spPr>
          <a:xfrm>
            <a:off x="0" y="0"/>
            <a:ext cx="12192000" cy="685800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039" y="1586299"/>
            <a:ext cx="2972477" cy="5271701"/>
          </a:xfrm>
          <a:prstGeom prst="rect">
            <a:avLst/>
          </a:prstGeom>
        </p:spPr>
      </p:pic>
      <p:sp>
        <p:nvSpPr>
          <p:cNvPr id="6" name="文本框 5"/>
          <p:cNvSpPr txBox="1"/>
          <p:nvPr/>
        </p:nvSpPr>
        <p:spPr>
          <a:xfrm>
            <a:off x="2631341" y="4100141"/>
            <a:ext cx="3298247" cy="787588"/>
          </a:xfrm>
          <a:prstGeom prst="rect">
            <a:avLst/>
          </a:prstGeom>
          <a:noFill/>
        </p:spPr>
        <p:txBody>
          <a:bodyPr wrap="none" rtlCol="0">
            <a:noAutofit/>
            <a:scene3d>
              <a:camera prst="orthographicFront"/>
              <a:lightRig rig="threePt" dir="t"/>
            </a:scene3d>
            <a:sp3d contourW="12700"/>
          </a:bodyPr>
          <a:lstStyle/>
          <a:p>
            <a:pPr algn="dist"/>
            <a:r>
              <a:rPr lang="zh-CN" altLang="en-US" sz="54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疾病知识</a:t>
            </a:r>
            <a:endParaRPr lang="zh-CN" altLang="en-US" sz="54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 name="文本框 7"/>
          <p:cNvSpPr txBox="1"/>
          <p:nvPr/>
        </p:nvSpPr>
        <p:spPr>
          <a:xfrm>
            <a:off x="165101" y="2508007"/>
            <a:ext cx="2860788" cy="2693814"/>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en-US" altLang="zh-CN" sz="13800" b="1" u="sng"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01</a:t>
            </a:r>
            <a:endParaRPr lang="en-US" altLang="zh-CN" sz="13800" b="1" u="sng"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 name="矩形 8"/>
          <p:cNvSpPr/>
          <p:nvPr/>
        </p:nvSpPr>
        <p:spPr>
          <a:xfrm>
            <a:off x="523473" y="5104189"/>
            <a:ext cx="5800662" cy="707886"/>
          </a:xfrm>
          <a:prstGeom prst="rect">
            <a:avLst/>
          </a:prstGeom>
          <a:noFill/>
        </p:spPr>
        <p:txBody>
          <a:bodyPr wrap="square">
            <a:spAutoFit/>
          </a:bodyPr>
          <a:lstStyle/>
          <a:p>
            <a:pPr latinLnBrk="1"/>
            <a:r>
              <a:rPr lang="zh-CN" altLang="en-US" sz="20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please click add copy please click add copy please click add copy please click add copy</a:t>
            </a:r>
            <a:endParaRPr lang="zh-CN" altLang="en-US" sz="20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图形 6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040853" y="1292964"/>
            <a:ext cx="3847208" cy="3961276"/>
          </a:xfrm>
          <a:prstGeom prst="rect">
            <a:avLst/>
          </a:prstGeom>
        </p:spPr>
      </p:pic>
      <p:sp>
        <p:nvSpPr>
          <p:cNvPr id="33" name="TextBox 32"/>
          <p:cNvSpPr txBox="1"/>
          <p:nvPr/>
        </p:nvSpPr>
        <p:spPr>
          <a:xfrm>
            <a:off x="4834261" y="5579647"/>
            <a:ext cx="2532640" cy="523220"/>
          </a:xfrm>
          <a:prstGeom prst="rect">
            <a:avLst/>
          </a:prstGeom>
          <a:noFill/>
        </p:spPr>
        <p:txBody>
          <a:bodyPr wrap="square" rtlCol="0">
            <a:spAutoFit/>
          </a:bodyPr>
          <a:lstStyle/>
          <a:p>
            <a:pPr algn="ctr" defTabSz="608965"/>
            <a:r>
              <a:rPr lang="zh-CN" altLang="en-US" sz="1400" dirty="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因此我们有必要对春季常见的传染病及其预防措施有所了解</a:t>
            </a:r>
            <a:endParaRPr lang="en-US" sz="1400" b="1" dirty="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34" name="Group 33"/>
          <p:cNvGrpSpPr/>
          <p:nvPr/>
        </p:nvGrpSpPr>
        <p:grpSpPr>
          <a:xfrm>
            <a:off x="5667702" y="4677209"/>
            <a:ext cx="860831" cy="850519"/>
            <a:chOff x="3251653" y="3889619"/>
            <a:chExt cx="645623" cy="637889"/>
          </a:xfrm>
        </p:grpSpPr>
        <p:sp>
          <p:nvSpPr>
            <p:cNvPr id="35" name="Oval 34"/>
            <p:cNvSpPr/>
            <p:nvPr/>
          </p:nvSpPr>
          <p:spPr>
            <a:xfrm>
              <a:off x="3270700" y="3930546"/>
              <a:ext cx="596962" cy="59696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8965"/>
              <a:endParaRPr lang="en-US" sz="2400" dirty="0">
                <a:solidFill>
                  <a:prstClr val="white"/>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6" name="Rectangle 35"/>
            <p:cNvSpPr/>
            <p:nvPr/>
          </p:nvSpPr>
          <p:spPr>
            <a:xfrm>
              <a:off x="3251653" y="3889619"/>
              <a:ext cx="645623" cy="530915"/>
            </a:xfrm>
            <a:prstGeom prst="rect">
              <a:avLst/>
            </a:prstGeom>
          </p:spPr>
          <p:txBody>
            <a:bodyPr wrap="square">
              <a:spAutoFit/>
            </a:bodyPr>
            <a:lstStyle/>
            <a:p>
              <a:pPr algn="ctr" defTabSz="608965"/>
              <a:endParaRPr lang="en-US" sz="4000" dirty="0">
                <a:solidFill>
                  <a:prstClr val="white"/>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sp>
        <p:nvSpPr>
          <p:cNvPr id="38" name="TextBox 37"/>
          <p:cNvSpPr txBox="1"/>
          <p:nvPr/>
        </p:nvSpPr>
        <p:spPr>
          <a:xfrm>
            <a:off x="8918502" y="2319495"/>
            <a:ext cx="2562555" cy="954107"/>
          </a:xfrm>
          <a:prstGeom prst="rect">
            <a:avLst/>
          </a:prstGeom>
          <a:noFill/>
        </p:spPr>
        <p:txBody>
          <a:bodyPr wrap="square" rtlCol="0">
            <a:spAutoFit/>
          </a:bodyPr>
          <a:lstStyle/>
          <a:p>
            <a:pPr algn="ctr" defTabSz="608965"/>
            <a:r>
              <a:rPr lang="zh-CN" altLang="en-US" sz="1400" dirty="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常见的传染性疾病包括：普通感冒、流行性感冒、麻疹、风疹、水痘、单纯疱疹、流行性腮腺炎、流脑、猩红热</a:t>
            </a:r>
            <a:endParaRPr lang="en-US" sz="1400" b="1" dirty="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39" name="Group 38"/>
          <p:cNvGrpSpPr/>
          <p:nvPr/>
        </p:nvGrpSpPr>
        <p:grpSpPr>
          <a:xfrm>
            <a:off x="9786919" y="1320624"/>
            <a:ext cx="860831" cy="850517"/>
            <a:chOff x="7340189" y="990469"/>
            <a:chExt cx="645623" cy="637888"/>
          </a:xfrm>
        </p:grpSpPr>
        <p:sp>
          <p:nvSpPr>
            <p:cNvPr id="40" name="Oval 39"/>
            <p:cNvSpPr/>
            <p:nvPr/>
          </p:nvSpPr>
          <p:spPr>
            <a:xfrm>
              <a:off x="7359235" y="1031395"/>
              <a:ext cx="596962" cy="59696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8965"/>
              <a:endParaRPr lang="en-US" sz="2400" dirty="0">
                <a:solidFill>
                  <a:prstClr val="white"/>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1" name="Rectangle 40"/>
            <p:cNvSpPr/>
            <p:nvPr/>
          </p:nvSpPr>
          <p:spPr>
            <a:xfrm>
              <a:off x="7340189" y="990469"/>
              <a:ext cx="645623" cy="530915"/>
            </a:xfrm>
            <a:prstGeom prst="rect">
              <a:avLst/>
            </a:prstGeom>
          </p:spPr>
          <p:txBody>
            <a:bodyPr wrap="square">
              <a:spAutoFit/>
            </a:bodyPr>
            <a:lstStyle/>
            <a:p>
              <a:pPr algn="ctr" defTabSz="608965"/>
              <a:endParaRPr lang="en-US" sz="4000" dirty="0">
                <a:solidFill>
                  <a:srgbClr val="FFFFFF"/>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sp>
        <p:nvSpPr>
          <p:cNvPr id="43" name="TextBox 42"/>
          <p:cNvSpPr txBox="1"/>
          <p:nvPr/>
        </p:nvSpPr>
        <p:spPr>
          <a:xfrm>
            <a:off x="8918502" y="4533446"/>
            <a:ext cx="2562555" cy="954107"/>
          </a:xfrm>
          <a:prstGeom prst="rect">
            <a:avLst/>
          </a:prstGeom>
          <a:noFill/>
        </p:spPr>
        <p:txBody>
          <a:bodyPr wrap="square" rtlCol="0">
            <a:spAutoFit/>
          </a:bodyPr>
          <a:lstStyle/>
          <a:p>
            <a:pPr algn="ctr" defTabSz="608965"/>
            <a:r>
              <a:rPr lang="zh-CN" altLang="en-US" sz="1400" dirty="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传染性非典型肺炎（</a:t>
            </a:r>
            <a:r>
              <a:rPr lang="en-US" altLang="zh-CN" sz="1400" dirty="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SARS</a:t>
            </a:r>
            <a:r>
              <a:rPr lang="zh-CN" altLang="en-US" sz="1400" dirty="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）和人感染高致病性禽流感两类新病种。这些传染病大多都是呼吸道传染病</a:t>
            </a:r>
            <a:endParaRPr lang="en-US" sz="1400" b="1" dirty="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44" name="Group 43"/>
          <p:cNvGrpSpPr/>
          <p:nvPr/>
        </p:nvGrpSpPr>
        <p:grpSpPr>
          <a:xfrm>
            <a:off x="9786919" y="3534575"/>
            <a:ext cx="860831" cy="850517"/>
            <a:chOff x="7340189" y="2650932"/>
            <a:chExt cx="645623" cy="637888"/>
          </a:xfrm>
        </p:grpSpPr>
        <p:sp>
          <p:nvSpPr>
            <p:cNvPr id="45" name="Oval 44"/>
            <p:cNvSpPr/>
            <p:nvPr/>
          </p:nvSpPr>
          <p:spPr>
            <a:xfrm>
              <a:off x="7359235" y="2691858"/>
              <a:ext cx="596962" cy="59696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8965"/>
              <a:endParaRPr lang="en-US" sz="2400" dirty="0">
                <a:solidFill>
                  <a:prstClr val="white"/>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6" name="Rectangle 45"/>
            <p:cNvSpPr/>
            <p:nvPr/>
          </p:nvSpPr>
          <p:spPr>
            <a:xfrm>
              <a:off x="7340189" y="2650932"/>
              <a:ext cx="645623" cy="530915"/>
            </a:xfrm>
            <a:prstGeom prst="rect">
              <a:avLst/>
            </a:prstGeom>
          </p:spPr>
          <p:txBody>
            <a:bodyPr wrap="square">
              <a:spAutoFit/>
            </a:bodyPr>
            <a:lstStyle/>
            <a:p>
              <a:pPr algn="ctr" defTabSz="608965"/>
              <a:endParaRPr lang="en-US" sz="4000" dirty="0">
                <a:solidFill>
                  <a:prstClr val="white"/>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sp>
        <p:nvSpPr>
          <p:cNvPr id="48" name="TextBox 47"/>
          <p:cNvSpPr txBox="1"/>
          <p:nvPr/>
        </p:nvSpPr>
        <p:spPr>
          <a:xfrm>
            <a:off x="690214" y="2319495"/>
            <a:ext cx="2562555" cy="738664"/>
          </a:xfrm>
          <a:prstGeom prst="rect">
            <a:avLst/>
          </a:prstGeom>
          <a:noFill/>
        </p:spPr>
        <p:txBody>
          <a:bodyPr wrap="square" rtlCol="0">
            <a:spAutoFit/>
          </a:bodyPr>
          <a:lstStyle/>
          <a:p>
            <a:pPr algn="ctr" defTabSz="608965"/>
            <a:r>
              <a:rPr lang="zh-CN" altLang="en-US" sz="1400" dirty="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冬春季是呼吸道传染病的好发季节。学校这种人员比较密集、相对比较集中的地方</a:t>
            </a:r>
            <a:endParaRPr lang="en-US" sz="1400" b="1" dirty="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49" name="Group 48"/>
          <p:cNvGrpSpPr/>
          <p:nvPr/>
        </p:nvGrpSpPr>
        <p:grpSpPr>
          <a:xfrm>
            <a:off x="1558631" y="1320624"/>
            <a:ext cx="860831" cy="850517"/>
            <a:chOff x="1168973" y="990469"/>
            <a:chExt cx="645623" cy="637888"/>
          </a:xfrm>
        </p:grpSpPr>
        <p:sp>
          <p:nvSpPr>
            <p:cNvPr id="50" name="Oval 49"/>
            <p:cNvSpPr/>
            <p:nvPr/>
          </p:nvSpPr>
          <p:spPr>
            <a:xfrm>
              <a:off x="1188019" y="1031395"/>
              <a:ext cx="596962" cy="59696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8965"/>
              <a:endParaRPr lang="en-US" sz="2400" dirty="0">
                <a:solidFill>
                  <a:prstClr val="white"/>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1" name="Rectangle 50"/>
            <p:cNvSpPr/>
            <p:nvPr/>
          </p:nvSpPr>
          <p:spPr>
            <a:xfrm>
              <a:off x="1168973" y="990469"/>
              <a:ext cx="645623" cy="530915"/>
            </a:xfrm>
            <a:prstGeom prst="rect">
              <a:avLst/>
            </a:prstGeom>
          </p:spPr>
          <p:txBody>
            <a:bodyPr wrap="square">
              <a:spAutoFit/>
            </a:bodyPr>
            <a:lstStyle/>
            <a:p>
              <a:pPr algn="ctr" defTabSz="608965"/>
              <a:endParaRPr lang="en-US" sz="4000" dirty="0">
                <a:solidFill>
                  <a:srgbClr val="FFFFFF"/>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sp>
        <p:nvSpPr>
          <p:cNvPr id="53" name="TextBox 52"/>
          <p:cNvSpPr txBox="1"/>
          <p:nvPr/>
        </p:nvSpPr>
        <p:spPr>
          <a:xfrm>
            <a:off x="690214" y="4533446"/>
            <a:ext cx="2562555" cy="738664"/>
          </a:xfrm>
          <a:prstGeom prst="rect">
            <a:avLst/>
          </a:prstGeom>
          <a:noFill/>
        </p:spPr>
        <p:txBody>
          <a:bodyPr wrap="square" rtlCol="0">
            <a:spAutoFit/>
          </a:bodyPr>
          <a:lstStyle/>
          <a:p>
            <a:pPr algn="ctr" defTabSz="608965"/>
            <a:r>
              <a:rPr lang="zh-CN" altLang="en-US" sz="1400" dirty="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一旦出现更是比较容易传播，会对广大师生的工作学习带来较大的影响</a:t>
            </a:r>
            <a:endParaRPr lang="en-US" sz="1400" b="1" dirty="0">
              <a:solidFill>
                <a:schemeClr val="bg1">
                  <a:lumMod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54" name="Group 53"/>
          <p:cNvGrpSpPr/>
          <p:nvPr/>
        </p:nvGrpSpPr>
        <p:grpSpPr>
          <a:xfrm>
            <a:off x="1544638" y="3548571"/>
            <a:ext cx="860831" cy="836521"/>
            <a:chOff x="1158478" y="2661429"/>
            <a:chExt cx="645623" cy="627391"/>
          </a:xfrm>
        </p:grpSpPr>
        <p:sp>
          <p:nvSpPr>
            <p:cNvPr id="55" name="Oval 54"/>
            <p:cNvSpPr/>
            <p:nvPr/>
          </p:nvSpPr>
          <p:spPr>
            <a:xfrm>
              <a:off x="1188019" y="2691858"/>
              <a:ext cx="596962" cy="59696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defTabSz="608965"/>
              <a:endParaRPr lang="en-US" sz="2400" dirty="0">
                <a:solidFill>
                  <a:prstClr val="white"/>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6" name="Rectangle 55"/>
            <p:cNvSpPr/>
            <p:nvPr/>
          </p:nvSpPr>
          <p:spPr>
            <a:xfrm>
              <a:off x="1158478" y="2661429"/>
              <a:ext cx="645623" cy="530915"/>
            </a:xfrm>
            <a:prstGeom prst="rect">
              <a:avLst/>
            </a:prstGeom>
          </p:spPr>
          <p:txBody>
            <a:bodyPr wrap="square">
              <a:spAutoFit/>
            </a:bodyPr>
            <a:lstStyle/>
            <a:p>
              <a:pPr algn="ctr" defTabSz="608965"/>
              <a:endParaRPr lang="en-US" sz="4000" dirty="0">
                <a:solidFill>
                  <a:srgbClr val="FFFFFF"/>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sp>
        <p:nvSpPr>
          <p:cNvPr id="31" name="Freeform 87"/>
          <p:cNvSpPr/>
          <p:nvPr/>
        </p:nvSpPr>
        <p:spPr bwMode="auto">
          <a:xfrm>
            <a:off x="9979936" y="3766891"/>
            <a:ext cx="482848" cy="432551"/>
          </a:xfrm>
          <a:custGeom>
            <a:avLst/>
            <a:gdLst>
              <a:gd name="T0" fmla="*/ 444 w 576"/>
              <a:gd name="T1" fmla="*/ 260 h 516"/>
              <a:gd name="T2" fmla="*/ 576 w 576"/>
              <a:gd name="T3" fmla="*/ 260 h 516"/>
              <a:gd name="T4" fmla="*/ 516 w 576"/>
              <a:gd name="T5" fmla="*/ 258 h 516"/>
              <a:gd name="T6" fmla="*/ 510 w 576"/>
              <a:gd name="T7" fmla="*/ 206 h 516"/>
              <a:gd name="T8" fmla="*/ 484 w 576"/>
              <a:gd name="T9" fmla="*/ 136 h 516"/>
              <a:gd name="T10" fmla="*/ 440 w 576"/>
              <a:gd name="T11" fmla="*/ 76 h 516"/>
              <a:gd name="T12" fmla="*/ 380 w 576"/>
              <a:gd name="T13" fmla="*/ 32 h 516"/>
              <a:gd name="T14" fmla="*/ 310 w 576"/>
              <a:gd name="T15" fmla="*/ 6 h 516"/>
              <a:gd name="T16" fmla="*/ 258 w 576"/>
              <a:gd name="T17" fmla="*/ 0 h 516"/>
              <a:gd name="T18" fmla="*/ 180 w 576"/>
              <a:gd name="T19" fmla="*/ 12 h 516"/>
              <a:gd name="T20" fmla="*/ 114 w 576"/>
              <a:gd name="T21" fmla="*/ 44 h 516"/>
              <a:gd name="T22" fmla="*/ 58 w 576"/>
              <a:gd name="T23" fmla="*/ 94 h 516"/>
              <a:gd name="T24" fmla="*/ 20 w 576"/>
              <a:gd name="T25" fmla="*/ 158 h 516"/>
              <a:gd name="T26" fmla="*/ 2 w 576"/>
              <a:gd name="T27" fmla="*/ 232 h 516"/>
              <a:gd name="T28" fmla="*/ 2 w 576"/>
              <a:gd name="T29" fmla="*/ 284 h 516"/>
              <a:gd name="T30" fmla="*/ 20 w 576"/>
              <a:gd name="T31" fmla="*/ 358 h 516"/>
              <a:gd name="T32" fmla="*/ 58 w 576"/>
              <a:gd name="T33" fmla="*/ 422 h 516"/>
              <a:gd name="T34" fmla="*/ 114 w 576"/>
              <a:gd name="T35" fmla="*/ 472 h 516"/>
              <a:gd name="T36" fmla="*/ 180 w 576"/>
              <a:gd name="T37" fmla="*/ 504 h 516"/>
              <a:gd name="T38" fmla="*/ 258 w 576"/>
              <a:gd name="T39" fmla="*/ 516 h 516"/>
              <a:gd name="T40" fmla="*/ 318 w 576"/>
              <a:gd name="T41" fmla="*/ 508 h 516"/>
              <a:gd name="T42" fmla="*/ 396 w 576"/>
              <a:gd name="T43" fmla="*/ 474 h 516"/>
              <a:gd name="T44" fmla="*/ 460 w 576"/>
              <a:gd name="T45" fmla="*/ 418 h 516"/>
              <a:gd name="T46" fmla="*/ 408 w 576"/>
              <a:gd name="T47" fmla="*/ 366 h 516"/>
              <a:gd name="T48" fmla="*/ 362 w 576"/>
              <a:gd name="T49" fmla="*/ 412 h 516"/>
              <a:gd name="T50" fmla="*/ 302 w 576"/>
              <a:gd name="T51" fmla="*/ 438 h 516"/>
              <a:gd name="T52" fmla="*/ 258 w 576"/>
              <a:gd name="T53" fmla="*/ 444 h 516"/>
              <a:gd name="T54" fmla="*/ 202 w 576"/>
              <a:gd name="T55" fmla="*/ 436 h 516"/>
              <a:gd name="T56" fmla="*/ 154 w 576"/>
              <a:gd name="T57" fmla="*/ 412 h 516"/>
              <a:gd name="T58" fmla="*/ 114 w 576"/>
              <a:gd name="T59" fmla="*/ 376 h 516"/>
              <a:gd name="T60" fmla="*/ 86 w 576"/>
              <a:gd name="T61" fmla="*/ 330 h 516"/>
              <a:gd name="T62" fmla="*/ 72 w 576"/>
              <a:gd name="T63" fmla="*/ 278 h 516"/>
              <a:gd name="T64" fmla="*/ 72 w 576"/>
              <a:gd name="T65" fmla="*/ 240 h 516"/>
              <a:gd name="T66" fmla="*/ 86 w 576"/>
              <a:gd name="T67" fmla="*/ 186 h 516"/>
              <a:gd name="T68" fmla="*/ 114 w 576"/>
              <a:gd name="T69" fmla="*/ 140 h 516"/>
              <a:gd name="T70" fmla="*/ 154 w 576"/>
              <a:gd name="T71" fmla="*/ 104 h 516"/>
              <a:gd name="T72" fmla="*/ 202 w 576"/>
              <a:gd name="T73" fmla="*/ 80 h 516"/>
              <a:gd name="T74" fmla="*/ 258 w 576"/>
              <a:gd name="T75" fmla="*/ 72 h 516"/>
              <a:gd name="T76" fmla="*/ 294 w 576"/>
              <a:gd name="T77" fmla="*/ 76 h 516"/>
              <a:gd name="T78" fmla="*/ 346 w 576"/>
              <a:gd name="T79" fmla="*/ 94 h 516"/>
              <a:gd name="T80" fmla="*/ 388 w 576"/>
              <a:gd name="T81" fmla="*/ 126 h 516"/>
              <a:gd name="T82" fmla="*/ 422 w 576"/>
              <a:gd name="T83" fmla="*/ 170 h 516"/>
              <a:gd name="T84" fmla="*/ 440 w 576"/>
              <a:gd name="T85" fmla="*/ 220 h 516"/>
              <a:gd name="T86" fmla="*/ 444 w 576"/>
              <a:gd name="T87" fmla="*/ 258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6" h="516">
                <a:moveTo>
                  <a:pt x="444" y="260"/>
                </a:moveTo>
                <a:lnTo>
                  <a:pt x="444" y="260"/>
                </a:lnTo>
                <a:lnTo>
                  <a:pt x="444" y="260"/>
                </a:lnTo>
                <a:lnTo>
                  <a:pt x="382" y="260"/>
                </a:lnTo>
                <a:lnTo>
                  <a:pt x="480" y="356"/>
                </a:lnTo>
                <a:lnTo>
                  <a:pt x="576" y="260"/>
                </a:lnTo>
                <a:lnTo>
                  <a:pt x="516" y="260"/>
                </a:lnTo>
                <a:lnTo>
                  <a:pt x="516" y="260"/>
                </a:lnTo>
                <a:lnTo>
                  <a:pt x="516" y="258"/>
                </a:lnTo>
                <a:lnTo>
                  <a:pt x="516" y="258"/>
                </a:lnTo>
                <a:lnTo>
                  <a:pt x="514" y="232"/>
                </a:lnTo>
                <a:lnTo>
                  <a:pt x="510" y="206"/>
                </a:lnTo>
                <a:lnTo>
                  <a:pt x="504" y="182"/>
                </a:lnTo>
                <a:lnTo>
                  <a:pt x="494" y="158"/>
                </a:lnTo>
                <a:lnTo>
                  <a:pt x="484" y="136"/>
                </a:lnTo>
                <a:lnTo>
                  <a:pt x="472" y="114"/>
                </a:lnTo>
                <a:lnTo>
                  <a:pt x="456" y="94"/>
                </a:lnTo>
                <a:lnTo>
                  <a:pt x="440" y="76"/>
                </a:lnTo>
                <a:lnTo>
                  <a:pt x="422" y="60"/>
                </a:lnTo>
                <a:lnTo>
                  <a:pt x="402" y="44"/>
                </a:lnTo>
                <a:lnTo>
                  <a:pt x="380" y="32"/>
                </a:lnTo>
                <a:lnTo>
                  <a:pt x="358" y="20"/>
                </a:lnTo>
                <a:lnTo>
                  <a:pt x="334" y="12"/>
                </a:lnTo>
                <a:lnTo>
                  <a:pt x="310" y="6"/>
                </a:lnTo>
                <a:lnTo>
                  <a:pt x="284" y="2"/>
                </a:lnTo>
                <a:lnTo>
                  <a:pt x="258" y="0"/>
                </a:lnTo>
                <a:lnTo>
                  <a:pt x="258" y="0"/>
                </a:lnTo>
                <a:lnTo>
                  <a:pt x="232" y="2"/>
                </a:lnTo>
                <a:lnTo>
                  <a:pt x="206" y="6"/>
                </a:lnTo>
                <a:lnTo>
                  <a:pt x="180" y="12"/>
                </a:lnTo>
                <a:lnTo>
                  <a:pt x="158" y="20"/>
                </a:lnTo>
                <a:lnTo>
                  <a:pt x="134" y="32"/>
                </a:lnTo>
                <a:lnTo>
                  <a:pt x="114" y="44"/>
                </a:lnTo>
                <a:lnTo>
                  <a:pt x="94" y="60"/>
                </a:lnTo>
                <a:lnTo>
                  <a:pt x="76" y="76"/>
                </a:lnTo>
                <a:lnTo>
                  <a:pt x="58" y="94"/>
                </a:lnTo>
                <a:lnTo>
                  <a:pt x="44" y="114"/>
                </a:lnTo>
                <a:lnTo>
                  <a:pt x="30" y="136"/>
                </a:lnTo>
                <a:lnTo>
                  <a:pt x="20" y="158"/>
                </a:lnTo>
                <a:lnTo>
                  <a:pt x="12" y="182"/>
                </a:lnTo>
                <a:lnTo>
                  <a:pt x="4" y="206"/>
                </a:lnTo>
                <a:lnTo>
                  <a:pt x="2" y="232"/>
                </a:lnTo>
                <a:lnTo>
                  <a:pt x="0" y="258"/>
                </a:lnTo>
                <a:lnTo>
                  <a:pt x="0" y="258"/>
                </a:lnTo>
                <a:lnTo>
                  <a:pt x="2" y="284"/>
                </a:lnTo>
                <a:lnTo>
                  <a:pt x="4" y="310"/>
                </a:lnTo>
                <a:lnTo>
                  <a:pt x="12" y="334"/>
                </a:lnTo>
                <a:lnTo>
                  <a:pt x="20" y="358"/>
                </a:lnTo>
                <a:lnTo>
                  <a:pt x="30" y="380"/>
                </a:lnTo>
                <a:lnTo>
                  <a:pt x="44" y="402"/>
                </a:lnTo>
                <a:lnTo>
                  <a:pt x="58" y="422"/>
                </a:lnTo>
                <a:lnTo>
                  <a:pt x="76" y="440"/>
                </a:lnTo>
                <a:lnTo>
                  <a:pt x="94" y="456"/>
                </a:lnTo>
                <a:lnTo>
                  <a:pt x="114" y="472"/>
                </a:lnTo>
                <a:lnTo>
                  <a:pt x="134" y="484"/>
                </a:lnTo>
                <a:lnTo>
                  <a:pt x="158" y="496"/>
                </a:lnTo>
                <a:lnTo>
                  <a:pt x="180" y="504"/>
                </a:lnTo>
                <a:lnTo>
                  <a:pt x="206" y="510"/>
                </a:lnTo>
                <a:lnTo>
                  <a:pt x="232" y="514"/>
                </a:lnTo>
                <a:lnTo>
                  <a:pt x="258" y="516"/>
                </a:lnTo>
                <a:lnTo>
                  <a:pt x="258" y="516"/>
                </a:lnTo>
                <a:lnTo>
                  <a:pt x="288" y="514"/>
                </a:lnTo>
                <a:lnTo>
                  <a:pt x="318" y="508"/>
                </a:lnTo>
                <a:lnTo>
                  <a:pt x="346" y="500"/>
                </a:lnTo>
                <a:lnTo>
                  <a:pt x="372" y="488"/>
                </a:lnTo>
                <a:lnTo>
                  <a:pt x="396" y="474"/>
                </a:lnTo>
                <a:lnTo>
                  <a:pt x="420" y="458"/>
                </a:lnTo>
                <a:lnTo>
                  <a:pt x="442" y="438"/>
                </a:lnTo>
                <a:lnTo>
                  <a:pt x="460" y="418"/>
                </a:lnTo>
                <a:lnTo>
                  <a:pt x="438" y="396"/>
                </a:lnTo>
                <a:lnTo>
                  <a:pt x="408" y="366"/>
                </a:lnTo>
                <a:lnTo>
                  <a:pt x="408" y="366"/>
                </a:lnTo>
                <a:lnTo>
                  <a:pt x="396" y="384"/>
                </a:lnTo>
                <a:lnTo>
                  <a:pt x="380" y="398"/>
                </a:lnTo>
                <a:lnTo>
                  <a:pt x="362" y="412"/>
                </a:lnTo>
                <a:lnTo>
                  <a:pt x="344" y="422"/>
                </a:lnTo>
                <a:lnTo>
                  <a:pt x="324" y="432"/>
                </a:lnTo>
                <a:lnTo>
                  <a:pt x="302" y="438"/>
                </a:lnTo>
                <a:lnTo>
                  <a:pt x="280" y="442"/>
                </a:lnTo>
                <a:lnTo>
                  <a:pt x="258" y="444"/>
                </a:lnTo>
                <a:lnTo>
                  <a:pt x="258" y="444"/>
                </a:lnTo>
                <a:lnTo>
                  <a:pt x="238" y="444"/>
                </a:lnTo>
                <a:lnTo>
                  <a:pt x="220" y="440"/>
                </a:lnTo>
                <a:lnTo>
                  <a:pt x="202" y="436"/>
                </a:lnTo>
                <a:lnTo>
                  <a:pt x="186" y="430"/>
                </a:lnTo>
                <a:lnTo>
                  <a:pt x="168" y="422"/>
                </a:lnTo>
                <a:lnTo>
                  <a:pt x="154" y="412"/>
                </a:lnTo>
                <a:lnTo>
                  <a:pt x="140" y="402"/>
                </a:lnTo>
                <a:lnTo>
                  <a:pt x="126" y="390"/>
                </a:lnTo>
                <a:lnTo>
                  <a:pt x="114" y="376"/>
                </a:lnTo>
                <a:lnTo>
                  <a:pt x="104" y="362"/>
                </a:lnTo>
                <a:lnTo>
                  <a:pt x="94" y="346"/>
                </a:lnTo>
                <a:lnTo>
                  <a:pt x="86" y="330"/>
                </a:lnTo>
                <a:lnTo>
                  <a:pt x="80" y="314"/>
                </a:lnTo>
                <a:lnTo>
                  <a:pt x="76" y="296"/>
                </a:lnTo>
                <a:lnTo>
                  <a:pt x="72" y="278"/>
                </a:lnTo>
                <a:lnTo>
                  <a:pt x="72" y="258"/>
                </a:lnTo>
                <a:lnTo>
                  <a:pt x="72" y="258"/>
                </a:lnTo>
                <a:lnTo>
                  <a:pt x="72" y="240"/>
                </a:lnTo>
                <a:lnTo>
                  <a:pt x="76" y="220"/>
                </a:lnTo>
                <a:lnTo>
                  <a:pt x="80" y="202"/>
                </a:lnTo>
                <a:lnTo>
                  <a:pt x="86" y="186"/>
                </a:lnTo>
                <a:lnTo>
                  <a:pt x="94" y="170"/>
                </a:lnTo>
                <a:lnTo>
                  <a:pt x="104" y="154"/>
                </a:lnTo>
                <a:lnTo>
                  <a:pt x="114" y="140"/>
                </a:lnTo>
                <a:lnTo>
                  <a:pt x="126" y="126"/>
                </a:lnTo>
                <a:lnTo>
                  <a:pt x="140" y="114"/>
                </a:lnTo>
                <a:lnTo>
                  <a:pt x="154" y="104"/>
                </a:lnTo>
                <a:lnTo>
                  <a:pt x="168" y="94"/>
                </a:lnTo>
                <a:lnTo>
                  <a:pt x="186" y="86"/>
                </a:lnTo>
                <a:lnTo>
                  <a:pt x="202" y="80"/>
                </a:lnTo>
                <a:lnTo>
                  <a:pt x="220" y="76"/>
                </a:lnTo>
                <a:lnTo>
                  <a:pt x="238" y="72"/>
                </a:lnTo>
                <a:lnTo>
                  <a:pt x="258" y="72"/>
                </a:lnTo>
                <a:lnTo>
                  <a:pt x="258" y="72"/>
                </a:lnTo>
                <a:lnTo>
                  <a:pt x="276" y="72"/>
                </a:lnTo>
                <a:lnTo>
                  <a:pt x="294" y="76"/>
                </a:lnTo>
                <a:lnTo>
                  <a:pt x="312" y="80"/>
                </a:lnTo>
                <a:lnTo>
                  <a:pt x="330" y="86"/>
                </a:lnTo>
                <a:lnTo>
                  <a:pt x="346" y="94"/>
                </a:lnTo>
                <a:lnTo>
                  <a:pt x="362" y="104"/>
                </a:lnTo>
                <a:lnTo>
                  <a:pt x="376" y="114"/>
                </a:lnTo>
                <a:lnTo>
                  <a:pt x="388" y="126"/>
                </a:lnTo>
                <a:lnTo>
                  <a:pt x="400" y="140"/>
                </a:lnTo>
                <a:lnTo>
                  <a:pt x="412" y="154"/>
                </a:lnTo>
                <a:lnTo>
                  <a:pt x="422" y="170"/>
                </a:lnTo>
                <a:lnTo>
                  <a:pt x="428" y="186"/>
                </a:lnTo>
                <a:lnTo>
                  <a:pt x="436" y="202"/>
                </a:lnTo>
                <a:lnTo>
                  <a:pt x="440" y="220"/>
                </a:lnTo>
                <a:lnTo>
                  <a:pt x="442" y="240"/>
                </a:lnTo>
                <a:lnTo>
                  <a:pt x="444" y="258"/>
                </a:lnTo>
                <a:lnTo>
                  <a:pt x="444" y="258"/>
                </a:lnTo>
                <a:lnTo>
                  <a:pt x="444" y="260"/>
                </a:lnTo>
                <a:lnTo>
                  <a:pt x="444" y="260"/>
                </a:lnTo>
                <a:close/>
              </a:path>
            </a:pathLst>
          </a:custGeom>
          <a:solidFill>
            <a:schemeClr val="bg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57" name="Group 89"/>
          <p:cNvGrpSpPr/>
          <p:nvPr/>
        </p:nvGrpSpPr>
        <p:grpSpPr>
          <a:xfrm>
            <a:off x="9971221" y="1602745"/>
            <a:ext cx="491564" cy="370380"/>
            <a:chOff x="6135688" y="3384550"/>
            <a:chExt cx="914400" cy="688975"/>
          </a:xfrm>
          <a:solidFill>
            <a:schemeClr val="bg1"/>
          </a:solidFill>
        </p:grpSpPr>
        <p:sp>
          <p:nvSpPr>
            <p:cNvPr id="58" name="Freeform 138"/>
            <p:cNvSpPr/>
            <p:nvPr/>
          </p:nvSpPr>
          <p:spPr bwMode="auto">
            <a:xfrm>
              <a:off x="6135688" y="3486150"/>
              <a:ext cx="314325" cy="190500"/>
            </a:xfrm>
            <a:custGeom>
              <a:avLst/>
              <a:gdLst>
                <a:gd name="T0" fmla="*/ 198 w 198"/>
                <a:gd name="T1" fmla="*/ 64 h 120"/>
                <a:gd name="T2" fmla="*/ 198 w 198"/>
                <a:gd name="T3" fmla="*/ 64 h 120"/>
                <a:gd name="T4" fmla="*/ 174 w 198"/>
                <a:gd name="T5" fmla="*/ 44 h 120"/>
                <a:gd name="T6" fmla="*/ 152 w 198"/>
                <a:gd name="T7" fmla="*/ 26 h 120"/>
                <a:gd name="T8" fmla="*/ 152 w 198"/>
                <a:gd name="T9" fmla="*/ 26 h 120"/>
                <a:gd name="T10" fmla="*/ 134 w 198"/>
                <a:gd name="T11" fmla="*/ 16 h 120"/>
                <a:gd name="T12" fmla="*/ 114 w 198"/>
                <a:gd name="T13" fmla="*/ 8 h 120"/>
                <a:gd name="T14" fmla="*/ 92 w 198"/>
                <a:gd name="T15" fmla="*/ 2 h 120"/>
                <a:gd name="T16" fmla="*/ 70 w 198"/>
                <a:gd name="T17" fmla="*/ 0 h 120"/>
                <a:gd name="T18" fmla="*/ 70 w 198"/>
                <a:gd name="T19" fmla="*/ 0 h 120"/>
                <a:gd name="T20" fmla="*/ 0 w 198"/>
                <a:gd name="T21" fmla="*/ 0 h 120"/>
                <a:gd name="T22" fmla="*/ 0 w 198"/>
                <a:gd name="T23" fmla="*/ 76 h 120"/>
                <a:gd name="T24" fmla="*/ 0 w 198"/>
                <a:gd name="T25" fmla="*/ 76 h 120"/>
                <a:gd name="T26" fmla="*/ 70 w 198"/>
                <a:gd name="T27" fmla="*/ 76 h 120"/>
                <a:gd name="T28" fmla="*/ 70 w 198"/>
                <a:gd name="T29" fmla="*/ 76 h 120"/>
                <a:gd name="T30" fmla="*/ 80 w 198"/>
                <a:gd name="T31" fmla="*/ 78 h 120"/>
                <a:gd name="T32" fmla="*/ 94 w 198"/>
                <a:gd name="T33" fmla="*/ 82 h 120"/>
                <a:gd name="T34" fmla="*/ 110 w 198"/>
                <a:gd name="T35" fmla="*/ 92 h 120"/>
                <a:gd name="T36" fmla="*/ 126 w 198"/>
                <a:gd name="T37" fmla="*/ 104 h 120"/>
                <a:gd name="T38" fmla="*/ 126 w 198"/>
                <a:gd name="T39" fmla="*/ 104 h 120"/>
                <a:gd name="T40" fmla="*/ 144 w 198"/>
                <a:gd name="T41" fmla="*/ 120 h 120"/>
                <a:gd name="T42" fmla="*/ 144 w 198"/>
                <a:gd name="T43" fmla="*/ 120 h 120"/>
                <a:gd name="T44" fmla="*/ 168 w 198"/>
                <a:gd name="T45" fmla="*/ 94 h 120"/>
                <a:gd name="T46" fmla="*/ 168 w 198"/>
                <a:gd name="T47" fmla="*/ 94 h 120"/>
                <a:gd name="T48" fmla="*/ 198 w 198"/>
                <a:gd name="T49" fmla="*/ 64 h 120"/>
                <a:gd name="T50" fmla="*/ 198 w 198"/>
                <a:gd name="T51" fmla="*/ 6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120">
                  <a:moveTo>
                    <a:pt x="198" y="64"/>
                  </a:moveTo>
                  <a:lnTo>
                    <a:pt x="198" y="64"/>
                  </a:lnTo>
                  <a:lnTo>
                    <a:pt x="174" y="44"/>
                  </a:lnTo>
                  <a:lnTo>
                    <a:pt x="152" y="26"/>
                  </a:lnTo>
                  <a:lnTo>
                    <a:pt x="152" y="26"/>
                  </a:lnTo>
                  <a:lnTo>
                    <a:pt x="134" y="16"/>
                  </a:lnTo>
                  <a:lnTo>
                    <a:pt x="114" y="8"/>
                  </a:lnTo>
                  <a:lnTo>
                    <a:pt x="92" y="2"/>
                  </a:lnTo>
                  <a:lnTo>
                    <a:pt x="70" y="0"/>
                  </a:lnTo>
                  <a:lnTo>
                    <a:pt x="70" y="0"/>
                  </a:lnTo>
                  <a:lnTo>
                    <a:pt x="0" y="0"/>
                  </a:lnTo>
                  <a:lnTo>
                    <a:pt x="0" y="76"/>
                  </a:lnTo>
                  <a:lnTo>
                    <a:pt x="0" y="76"/>
                  </a:lnTo>
                  <a:lnTo>
                    <a:pt x="70" y="76"/>
                  </a:lnTo>
                  <a:lnTo>
                    <a:pt x="70" y="76"/>
                  </a:lnTo>
                  <a:lnTo>
                    <a:pt x="80" y="78"/>
                  </a:lnTo>
                  <a:lnTo>
                    <a:pt x="94" y="82"/>
                  </a:lnTo>
                  <a:lnTo>
                    <a:pt x="110" y="92"/>
                  </a:lnTo>
                  <a:lnTo>
                    <a:pt x="126" y="104"/>
                  </a:lnTo>
                  <a:lnTo>
                    <a:pt x="126" y="104"/>
                  </a:lnTo>
                  <a:lnTo>
                    <a:pt x="144" y="120"/>
                  </a:lnTo>
                  <a:lnTo>
                    <a:pt x="144" y="120"/>
                  </a:lnTo>
                  <a:lnTo>
                    <a:pt x="168" y="94"/>
                  </a:lnTo>
                  <a:lnTo>
                    <a:pt x="168" y="94"/>
                  </a:lnTo>
                  <a:lnTo>
                    <a:pt x="198" y="64"/>
                  </a:lnTo>
                  <a:lnTo>
                    <a:pt x="198"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9" name="Freeform 139"/>
            <p:cNvSpPr/>
            <p:nvPr/>
          </p:nvSpPr>
          <p:spPr bwMode="auto">
            <a:xfrm>
              <a:off x="6557963" y="3749675"/>
              <a:ext cx="492125" cy="323850"/>
            </a:xfrm>
            <a:custGeom>
              <a:avLst/>
              <a:gdLst>
                <a:gd name="T0" fmla="*/ 0 w 310"/>
                <a:gd name="T1" fmla="*/ 78 h 204"/>
                <a:gd name="T2" fmla="*/ 0 w 310"/>
                <a:gd name="T3" fmla="*/ 78 h 204"/>
                <a:gd name="T4" fmla="*/ 22 w 310"/>
                <a:gd name="T5" fmla="*/ 98 h 204"/>
                <a:gd name="T6" fmla="*/ 46 w 310"/>
                <a:gd name="T7" fmla="*/ 116 h 204"/>
                <a:gd name="T8" fmla="*/ 46 w 310"/>
                <a:gd name="T9" fmla="*/ 116 h 204"/>
                <a:gd name="T10" fmla="*/ 64 w 310"/>
                <a:gd name="T11" fmla="*/ 126 h 204"/>
                <a:gd name="T12" fmla="*/ 84 w 310"/>
                <a:gd name="T13" fmla="*/ 136 h 204"/>
                <a:gd name="T14" fmla="*/ 106 w 310"/>
                <a:gd name="T15" fmla="*/ 142 h 204"/>
                <a:gd name="T16" fmla="*/ 128 w 310"/>
                <a:gd name="T17" fmla="*/ 144 h 204"/>
                <a:gd name="T18" fmla="*/ 128 w 310"/>
                <a:gd name="T19" fmla="*/ 144 h 204"/>
                <a:gd name="T20" fmla="*/ 188 w 310"/>
                <a:gd name="T21" fmla="*/ 144 h 204"/>
                <a:gd name="T22" fmla="*/ 188 w 310"/>
                <a:gd name="T23" fmla="*/ 204 h 204"/>
                <a:gd name="T24" fmla="*/ 310 w 310"/>
                <a:gd name="T25" fmla="*/ 102 h 204"/>
                <a:gd name="T26" fmla="*/ 188 w 310"/>
                <a:gd name="T27" fmla="*/ 0 h 204"/>
                <a:gd name="T28" fmla="*/ 188 w 310"/>
                <a:gd name="T29" fmla="*/ 66 h 204"/>
                <a:gd name="T30" fmla="*/ 188 w 310"/>
                <a:gd name="T31" fmla="*/ 66 h 204"/>
                <a:gd name="T32" fmla="*/ 128 w 310"/>
                <a:gd name="T33" fmla="*/ 66 h 204"/>
                <a:gd name="T34" fmla="*/ 128 w 310"/>
                <a:gd name="T35" fmla="*/ 66 h 204"/>
                <a:gd name="T36" fmla="*/ 118 w 310"/>
                <a:gd name="T37" fmla="*/ 64 h 204"/>
                <a:gd name="T38" fmla="*/ 104 w 310"/>
                <a:gd name="T39" fmla="*/ 60 h 204"/>
                <a:gd name="T40" fmla="*/ 88 w 310"/>
                <a:gd name="T41" fmla="*/ 50 h 204"/>
                <a:gd name="T42" fmla="*/ 70 w 310"/>
                <a:gd name="T43" fmla="*/ 38 h 204"/>
                <a:gd name="T44" fmla="*/ 70 w 310"/>
                <a:gd name="T45" fmla="*/ 38 h 204"/>
                <a:gd name="T46" fmla="*/ 52 w 310"/>
                <a:gd name="T47" fmla="*/ 22 h 204"/>
                <a:gd name="T48" fmla="*/ 52 w 310"/>
                <a:gd name="T49" fmla="*/ 22 h 204"/>
                <a:gd name="T50" fmla="*/ 32 w 310"/>
                <a:gd name="T51" fmla="*/ 46 h 204"/>
                <a:gd name="T52" fmla="*/ 32 w 310"/>
                <a:gd name="T53" fmla="*/ 46 h 204"/>
                <a:gd name="T54" fmla="*/ 0 w 310"/>
                <a:gd name="T55" fmla="*/ 78 h 204"/>
                <a:gd name="T56" fmla="*/ 0 w 310"/>
                <a:gd name="T57" fmla="*/ 7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0" h="204">
                  <a:moveTo>
                    <a:pt x="0" y="78"/>
                  </a:moveTo>
                  <a:lnTo>
                    <a:pt x="0" y="78"/>
                  </a:lnTo>
                  <a:lnTo>
                    <a:pt x="22" y="98"/>
                  </a:lnTo>
                  <a:lnTo>
                    <a:pt x="46" y="116"/>
                  </a:lnTo>
                  <a:lnTo>
                    <a:pt x="46" y="116"/>
                  </a:lnTo>
                  <a:lnTo>
                    <a:pt x="64" y="126"/>
                  </a:lnTo>
                  <a:lnTo>
                    <a:pt x="84" y="136"/>
                  </a:lnTo>
                  <a:lnTo>
                    <a:pt x="106" y="142"/>
                  </a:lnTo>
                  <a:lnTo>
                    <a:pt x="128" y="144"/>
                  </a:lnTo>
                  <a:lnTo>
                    <a:pt x="128" y="144"/>
                  </a:lnTo>
                  <a:lnTo>
                    <a:pt x="188" y="144"/>
                  </a:lnTo>
                  <a:lnTo>
                    <a:pt x="188" y="204"/>
                  </a:lnTo>
                  <a:lnTo>
                    <a:pt x="310" y="102"/>
                  </a:lnTo>
                  <a:lnTo>
                    <a:pt x="188" y="0"/>
                  </a:lnTo>
                  <a:lnTo>
                    <a:pt x="188" y="66"/>
                  </a:lnTo>
                  <a:lnTo>
                    <a:pt x="188" y="66"/>
                  </a:lnTo>
                  <a:lnTo>
                    <a:pt x="128" y="66"/>
                  </a:lnTo>
                  <a:lnTo>
                    <a:pt x="128" y="66"/>
                  </a:lnTo>
                  <a:lnTo>
                    <a:pt x="118" y="64"/>
                  </a:lnTo>
                  <a:lnTo>
                    <a:pt x="104" y="60"/>
                  </a:lnTo>
                  <a:lnTo>
                    <a:pt x="88" y="50"/>
                  </a:lnTo>
                  <a:lnTo>
                    <a:pt x="70" y="38"/>
                  </a:lnTo>
                  <a:lnTo>
                    <a:pt x="70" y="38"/>
                  </a:lnTo>
                  <a:lnTo>
                    <a:pt x="52" y="22"/>
                  </a:lnTo>
                  <a:lnTo>
                    <a:pt x="52" y="22"/>
                  </a:lnTo>
                  <a:lnTo>
                    <a:pt x="32" y="46"/>
                  </a:lnTo>
                  <a:lnTo>
                    <a:pt x="32" y="46"/>
                  </a:lnTo>
                  <a:lnTo>
                    <a:pt x="0" y="78"/>
                  </a:lnTo>
                  <a:lnTo>
                    <a:pt x="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0" name="Freeform 140"/>
            <p:cNvSpPr/>
            <p:nvPr/>
          </p:nvSpPr>
          <p:spPr bwMode="auto">
            <a:xfrm>
              <a:off x="6135688" y="3384550"/>
              <a:ext cx="914400" cy="593725"/>
            </a:xfrm>
            <a:custGeom>
              <a:avLst/>
              <a:gdLst>
                <a:gd name="T0" fmla="*/ 394 w 576"/>
                <a:gd name="T1" fmla="*/ 140 h 374"/>
                <a:gd name="T2" fmla="*/ 394 w 576"/>
                <a:gd name="T3" fmla="*/ 140 h 374"/>
                <a:gd name="T4" fmla="*/ 394 w 576"/>
                <a:gd name="T5" fmla="*/ 140 h 374"/>
                <a:gd name="T6" fmla="*/ 394 w 576"/>
                <a:gd name="T7" fmla="*/ 140 h 374"/>
                <a:gd name="T8" fmla="*/ 454 w 576"/>
                <a:gd name="T9" fmla="*/ 140 h 374"/>
                <a:gd name="T10" fmla="*/ 454 w 576"/>
                <a:gd name="T11" fmla="*/ 202 h 374"/>
                <a:gd name="T12" fmla="*/ 576 w 576"/>
                <a:gd name="T13" fmla="*/ 100 h 374"/>
                <a:gd name="T14" fmla="*/ 454 w 576"/>
                <a:gd name="T15" fmla="*/ 0 h 374"/>
                <a:gd name="T16" fmla="*/ 454 w 576"/>
                <a:gd name="T17" fmla="*/ 64 h 374"/>
                <a:gd name="T18" fmla="*/ 454 w 576"/>
                <a:gd name="T19" fmla="*/ 64 h 374"/>
                <a:gd name="T20" fmla="*/ 394 w 576"/>
                <a:gd name="T21" fmla="*/ 64 h 374"/>
                <a:gd name="T22" fmla="*/ 394 w 576"/>
                <a:gd name="T23" fmla="*/ 64 h 374"/>
                <a:gd name="T24" fmla="*/ 378 w 576"/>
                <a:gd name="T25" fmla="*/ 64 h 374"/>
                <a:gd name="T26" fmla="*/ 364 w 576"/>
                <a:gd name="T27" fmla="*/ 66 h 374"/>
                <a:gd name="T28" fmla="*/ 350 w 576"/>
                <a:gd name="T29" fmla="*/ 72 h 374"/>
                <a:gd name="T30" fmla="*/ 336 w 576"/>
                <a:gd name="T31" fmla="*/ 76 h 374"/>
                <a:gd name="T32" fmla="*/ 312 w 576"/>
                <a:gd name="T33" fmla="*/ 90 h 374"/>
                <a:gd name="T34" fmla="*/ 288 w 576"/>
                <a:gd name="T35" fmla="*/ 108 h 374"/>
                <a:gd name="T36" fmla="*/ 288 w 576"/>
                <a:gd name="T37" fmla="*/ 108 h 374"/>
                <a:gd name="T38" fmla="*/ 256 w 576"/>
                <a:gd name="T39" fmla="*/ 138 h 374"/>
                <a:gd name="T40" fmla="*/ 224 w 576"/>
                <a:gd name="T41" fmla="*/ 170 h 374"/>
                <a:gd name="T42" fmla="*/ 164 w 576"/>
                <a:gd name="T43" fmla="*/ 234 h 374"/>
                <a:gd name="T44" fmla="*/ 164 w 576"/>
                <a:gd name="T45" fmla="*/ 234 h 374"/>
                <a:gd name="T46" fmla="*/ 136 w 576"/>
                <a:gd name="T47" fmla="*/ 260 h 374"/>
                <a:gd name="T48" fmla="*/ 110 w 576"/>
                <a:gd name="T49" fmla="*/ 280 h 374"/>
                <a:gd name="T50" fmla="*/ 110 w 576"/>
                <a:gd name="T51" fmla="*/ 280 h 374"/>
                <a:gd name="T52" fmla="*/ 98 w 576"/>
                <a:gd name="T53" fmla="*/ 288 h 374"/>
                <a:gd name="T54" fmla="*/ 86 w 576"/>
                <a:gd name="T55" fmla="*/ 292 h 374"/>
                <a:gd name="T56" fmla="*/ 78 w 576"/>
                <a:gd name="T57" fmla="*/ 296 h 374"/>
                <a:gd name="T58" fmla="*/ 68 w 576"/>
                <a:gd name="T59" fmla="*/ 296 h 374"/>
                <a:gd name="T60" fmla="*/ 68 w 576"/>
                <a:gd name="T61" fmla="*/ 296 h 374"/>
                <a:gd name="T62" fmla="*/ 68 w 576"/>
                <a:gd name="T63" fmla="*/ 296 h 374"/>
                <a:gd name="T64" fmla="*/ 68 w 576"/>
                <a:gd name="T65" fmla="*/ 296 h 374"/>
                <a:gd name="T66" fmla="*/ 0 w 576"/>
                <a:gd name="T67" fmla="*/ 296 h 374"/>
                <a:gd name="T68" fmla="*/ 0 w 576"/>
                <a:gd name="T69" fmla="*/ 374 h 374"/>
                <a:gd name="T70" fmla="*/ 0 w 576"/>
                <a:gd name="T71" fmla="*/ 374 h 374"/>
                <a:gd name="T72" fmla="*/ 68 w 576"/>
                <a:gd name="T73" fmla="*/ 374 h 374"/>
                <a:gd name="T74" fmla="*/ 68 w 576"/>
                <a:gd name="T75" fmla="*/ 374 h 374"/>
                <a:gd name="T76" fmla="*/ 84 w 576"/>
                <a:gd name="T77" fmla="*/ 372 h 374"/>
                <a:gd name="T78" fmla="*/ 98 w 576"/>
                <a:gd name="T79" fmla="*/ 370 h 374"/>
                <a:gd name="T80" fmla="*/ 112 w 576"/>
                <a:gd name="T81" fmla="*/ 366 h 374"/>
                <a:gd name="T82" fmla="*/ 126 w 576"/>
                <a:gd name="T83" fmla="*/ 360 h 374"/>
                <a:gd name="T84" fmla="*/ 152 w 576"/>
                <a:gd name="T85" fmla="*/ 346 h 374"/>
                <a:gd name="T86" fmla="*/ 174 w 576"/>
                <a:gd name="T87" fmla="*/ 328 h 374"/>
                <a:gd name="T88" fmla="*/ 174 w 576"/>
                <a:gd name="T89" fmla="*/ 328 h 374"/>
                <a:gd name="T90" fmla="*/ 208 w 576"/>
                <a:gd name="T91" fmla="*/ 298 h 374"/>
                <a:gd name="T92" fmla="*/ 240 w 576"/>
                <a:gd name="T93" fmla="*/ 266 h 374"/>
                <a:gd name="T94" fmla="*/ 300 w 576"/>
                <a:gd name="T95" fmla="*/ 202 h 374"/>
                <a:gd name="T96" fmla="*/ 300 w 576"/>
                <a:gd name="T97" fmla="*/ 202 h 374"/>
                <a:gd name="T98" fmla="*/ 328 w 576"/>
                <a:gd name="T99" fmla="*/ 176 h 374"/>
                <a:gd name="T100" fmla="*/ 354 w 576"/>
                <a:gd name="T101" fmla="*/ 156 h 374"/>
                <a:gd name="T102" fmla="*/ 354 w 576"/>
                <a:gd name="T103" fmla="*/ 156 h 374"/>
                <a:gd name="T104" fmla="*/ 366 w 576"/>
                <a:gd name="T105" fmla="*/ 148 h 374"/>
                <a:gd name="T106" fmla="*/ 376 w 576"/>
                <a:gd name="T107" fmla="*/ 144 h 374"/>
                <a:gd name="T108" fmla="*/ 386 w 576"/>
                <a:gd name="T109" fmla="*/ 142 h 374"/>
                <a:gd name="T110" fmla="*/ 394 w 576"/>
                <a:gd name="T111" fmla="*/ 140 h 374"/>
                <a:gd name="T112" fmla="*/ 394 w 576"/>
                <a:gd name="T113" fmla="*/ 14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6" h="374">
                  <a:moveTo>
                    <a:pt x="394" y="140"/>
                  </a:moveTo>
                  <a:lnTo>
                    <a:pt x="394" y="140"/>
                  </a:lnTo>
                  <a:lnTo>
                    <a:pt x="394" y="140"/>
                  </a:lnTo>
                  <a:lnTo>
                    <a:pt x="394" y="140"/>
                  </a:lnTo>
                  <a:lnTo>
                    <a:pt x="454" y="140"/>
                  </a:lnTo>
                  <a:lnTo>
                    <a:pt x="454" y="202"/>
                  </a:lnTo>
                  <a:lnTo>
                    <a:pt x="576" y="100"/>
                  </a:lnTo>
                  <a:lnTo>
                    <a:pt x="454" y="0"/>
                  </a:lnTo>
                  <a:lnTo>
                    <a:pt x="454" y="64"/>
                  </a:lnTo>
                  <a:lnTo>
                    <a:pt x="454" y="64"/>
                  </a:lnTo>
                  <a:lnTo>
                    <a:pt x="394" y="64"/>
                  </a:lnTo>
                  <a:lnTo>
                    <a:pt x="394" y="64"/>
                  </a:lnTo>
                  <a:lnTo>
                    <a:pt x="378" y="64"/>
                  </a:lnTo>
                  <a:lnTo>
                    <a:pt x="364" y="66"/>
                  </a:lnTo>
                  <a:lnTo>
                    <a:pt x="350" y="72"/>
                  </a:lnTo>
                  <a:lnTo>
                    <a:pt x="336" y="76"/>
                  </a:lnTo>
                  <a:lnTo>
                    <a:pt x="312" y="90"/>
                  </a:lnTo>
                  <a:lnTo>
                    <a:pt x="288" y="108"/>
                  </a:lnTo>
                  <a:lnTo>
                    <a:pt x="288" y="108"/>
                  </a:lnTo>
                  <a:lnTo>
                    <a:pt x="256" y="138"/>
                  </a:lnTo>
                  <a:lnTo>
                    <a:pt x="224" y="170"/>
                  </a:lnTo>
                  <a:lnTo>
                    <a:pt x="164" y="234"/>
                  </a:lnTo>
                  <a:lnTo>
                    <a:pt x="164" y="234"/>
                  </a:lnTo>
                  <a:lnTo>
                    <a:pt x="136" y="260"/>
                  </a:lnTo>
                  <a:lnTo>
                    <a:pt x="110" y="280"/>
                  </a:lnTo>
                  <a:lnTo>
                    <a:pt x="110" y="280"/>
                  </a:lnTo>
                  <a:lnTo>
                    <a:pt x="98" y="288"/>
                  </a:lnTo>
                  <a:lnTo>
                    <a:pt x="86" y="292"/>
                  </a:lnTo>
                  <a:lnTo>
                    <a:pt x="78" y="296"/>
                  </a:lnTo>
                  <a:lnTo>
                    <a:pt x="68" y="296"/>
                  </a:lnTo>
                  <a:lnTo>
                    <a:pt x="68" y="296"/>
                  </a:lnTo>
                  <a:lnTo>
                    <a:pt x="68" y="296"/>
                  </a:lnTo>
                  <a:lnTo>
                    <a:pt x="68" y="296"/>
                  </a:lnTo>
                  <a:lnTo>
                    <a:pt x="0" y="296"/>
                  </a:lnTo>
                  <a:lnTo>
                    <a:pt x="0" y="374"/>
                  </a:lnTo>
                  <a:lnTo>
                    <a:pt x="0" y="374"/>
                  </a:lnTo>
                  <a:lnTo>
                    <a:pt x="68" y="374"/>
                  </a:lnTo>
                  <a:lnTo>
                    <a:pt x="68" y="374"/>
                  </a:lnTo>
                  <a:lnTo>
                    <a:pt x="84" y="372"/>
                  </a:lnTo>
                  <a:lnTo>
                    <a:pt x="98" y="370"/>
                  </a:lnTo>
                  <a:lnTo>
                    <a:pt x="112" y="366"/>
                  </a:lnTo>
                  <a:lnTo>
                    <a:pt x="126" y="360"/>
                  </a:lnTo>
                  <a:lnTo>
                    <a:pt x="152" y="346"/>
                  </a:lnTo>
                  <a:lnTo>
                    <a:pt x="174" y="328"/>
                  </a:lnTo>
                  <a:lnTo>
                    <a:pt x="174" y="328"/>
                  </a:lnTo>
                  <a:lnTo>
                    <a:pt x="208" y="298"/>
                  </a:lnTo>
                  <a:lnTo>
                    <a:pt x="240" y="266"/>
                  </a:lnTo>
                  <a:lnTo>
                    <a:pt x="300" y="202"/>
                  </a:lnTo>
                  <a:lnTo>
                    <a:pt x="300" y="202"/>
                  </a:lnTo>
                  <a:lnTo>
                    <a:pt x="328" y="176"/>
                  </a:lnTo>
                  <a:lnTo>
                    <a:pt x="354" y="156"/>
                  </a:lnTo>
                  <a:lnTo>
                    <a:pt x="354" y="156"/>
                  </a:lnTo>
                  <a:lnTo>
                    <a:pt x="366" y="148"/>
                  </a:lnTo>
                  <a:lnTo>
                    <a:pt x="376" y="144"/>
                  </a:lnTo>
                  <a:lnTo>
                    <a:pt x="386" y="142"/>
                  </a:lnTo>
                  <a:lnTo>
                    <a:pt x="394" y="140"/>
                  </a:lnTo>
                  <a:lnTo>
                    <a:pt x="394"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sp>
        <p:nvSpPr>
          <p:cNvPr id="61" name="Freeform 225"/>
          <p:cNvSpPr>
            <a:spLocks noEditPoints="1"/>
          </p:cNvSpPr>
          <p:nvPr/>
        </p:nvSpPr>
        <p:spPr bwMode="auto">
          <a:xfrm>
            <a:off x="5840830" y="4864426"/>
            <a:ext cx="514573" cy="515765"/>
          </a:xfrm>
          <a:custGeom>
            <a:avLst/>
            <a:gdLst>
              <a:gd name="T0" fmla="*/ 426 w 432"/>
              <a:gd name="T1" fmla="*/ 45 h 433"/>
              <a:gd name="T2" fmla="*/ 387 w 432"/>
              <a:gd name="T3" fmla="*/ 6 h 433"/>
              <a:gd name="T4" fmla="*/ 345 w 432"/>
              <a:gd name="T5" fmla="*/ 1 h 433"/>
              <a:gd name="T6" fmla="*/ 299 w 432"/>
              <a:gd name="T7" fmla="*/ 33 h 433"/>
              <a:gd name="T8" fmla="*/ 287 w 432"/>
              <a:gd name="T9" fmla="*/ 73 h 433"/>
              <a:gd name="T10" fmla="*/ 302 w 432"/>
              <a:gd name="T11" fmla="*/ 117 h 433"/>
              <a:gd name="T12" fmla="*/ 341 w 432"/>
              <a:gd name="T13" fmla="*/ 142 h 433"/>
              <a:gd name="T14" fmla="*/ 282 w 432"/>
              <a:gd name="T15" fmla="*/ 187 h 433"/>
              <a:gd name="T16" fmla="*/ 251 w 432"/>
              <a:gd name="T17" fmla="*/ 153 h 433"/>
              <a:gd name="T18" fmla="*/ 215 w 432"/>
              <a:gd name="T19" fmla="*/ 144 h 433"/>
              <a:gd name="T20" fmla="*/ 170 w 432"/>
              <a:gd name="T21" fmla="*/ 159 h 433"/>
              <a:gd name="T22" fmla="*/ 144 w 432"/>
              <a:gd name="T23" fmla="*/ 199 h 433"/>
              <a:gd name="T24" fmla="*/ 42 w 432"/>
              <a:gd name="T25" fmla="*/ 295 h 433"/>
              <a:gd name="T26" fmla="*/ 8 w 432"/>
              <a:gd name="T27" fmla="*/ 327 h 433"/>
              <a:gd name="T28" fmla="*/ 0 w 432"/>
              <a:gd name="T29" fmla="*/ 361 h 433"/>
              <a:gd name="T30" fmla="*/ 21 w 432"/>
              <a:gd name="T31" fmla="*/ 412 h 433"/>
              <a:gd name="T32" fmla="*/ 72 w 432"/>
              <a:gd name="T33" fmla="*/ 433 h 433"/>
              <a:gd name="T34" fmla="*/ 111 w 432"/>
              <a:gd name="T35" fmla="*/ 420 h 433"/>
              <a:gd name="T36" fmla="*/ 141 w 432"/>
              <a:gd name="T37" fmla="*/ 375 h 433"/>
              <a:gd name="T38" fmla="*/ 140 w 432"/>
              <a:gd name="T39" fmla="*/ 337 h 433"/>
              <a:gd name="T40" fmla="*/ 111 w 432"/>
              <a:gd name="T41" fmla="*/ 301 h 433"/>
              <a:gd name="T42" fmla="*/ 144 w 432"/>
              <a:gd name="T43" fmla="*/ 235 h 433"/>
              <a:gd name="T44" fmla="*/ 162 w 432"/>
              <a:gd name="T45" fmla="*/ 265 h 433"/>
              <a:gd name="T46" fmla="*/ 203 w 432"/>
              <a:gd name="T47" fmla="*/ 288 h 433"/>
              <a:gd name="T48" fmla="*/ 239 w 432"/>
              <a:gd name="T49" fmla="*/ 285 h 433"/>
              <a:gd name="T50" fmla="*/ 276 w 432"/>
              <a:gd name="T51" fmla="*/ 256 h 433"/>
              <a:gd name="T52" fmla="*/ 377 w 432"/>
              <a:gd name="T53" fmla="*/ 142 h 433"/>
              <a:gd name="T54" fmla="*/ 408 w 432"/>
              <a:gd name="T55" fmla="*/ 126 h 433"/>
              <a:gd name="T56" fmla="*/ 431 w 432"/>
              <a:gd name="T57" fmla="*/ 85 h 433"/>
              <a:gd name="T58" fmla="*/ 107 w 432"/>
              <a:gd name="T59" fmla="*/ 361 h 433"/>
              <a:gd name="T60" fmla="*/ 96 w 432"/>
              <a:gd name="T61" fmla="*/ 387 h 433"/>
              <a:gd name="T62" fmla="*/ 72 w 432"/>
              <a:gd name="T63" fmla="*/ 397 h 433"/>
              <a:gd name="T64" fmla="*/ 51 w 432"/>
              <a:gd name="T65" fmla="*/ 390 h 433"/>
              <a:gd name="T66" fmla="*/ 36 w 432"/>
              <a:gd name="T67" fmla="*/ 367 h 433"/>
              <a:gd name="T68" fmla="*/ 39 w 432"/>
              <a:gd name="T69" fmla="*/ 346 h 433"/>
              <a:gd name="T70" fmla="*/ 57 w 432"/>
              <a:gd name="T71" fmla="*/ 328 h 433"/>
              <a:gd name="T72" fmla="*/ 78 w 432"/>
              <a:gd name="T73" fmla="*/ 325 h 433"/>
              <a:gd name="T74" fmla="*/ 101 w 432"/>
              <a:gd name="T75" fmla="*/ 340 h 433"/>
              <a:gd name="T76" fmla="*/ 107 w 432"/>
              <a:gd name="T77" fmla="*/ 361 h 433"/>
              <a:gd name="T78" fmla="*/ 215 w 432"/>
              <a:gd name="T79" fmla="*/ 253 h 433"/>
              <a:gd name="T80" fmla="*/ 195 w 432"/>
              <a:gd name="T81" fmla="*/ 247 h 433"/>
              <a:gd name="T82" fmla="*/ 179 w 432"/>
              <a:gd name="T83" fmla="*/ 223 h 433"/>
              <a:gd name="T84" fmla="*/ 182 w 432"/>
              <a:gd name="T85" fmla="*/ 202 h 433"/>
              <a:gd name="T86" fmla="*/ 201 w 432"/>
              <a:gd name="T87" fmla="*/ 183 h 433"/>
              <a:gd name="T88" fmla="*/ 222 w 432"/>
              <a:gd name="T89" fmla="*/ 181 h 433"/>
              <a:gd name="T90" fmla="*/ 246 w 432"/>
              <a:gd name="T91" fmla="*/ 196 h 433"/>
              <a:gd name="T92" fmla="*/ 252 w 432"/>
              <a:gd name="T93" fmla="*/ 217 h 433"/>
              <a:gd name="T94" fmla="*/ 242 w 432"/>
              <a:gd name="T95" fmla="*/ 243 h 433"/>
              <a:gd name="T96" fmla="*/ 215 w 432"/>
              <a:gd name="T97" fmla="*/ 253 h 433"/>
              <a:gd name="T98" fmla="*/ 351 w 432"/>
              <a:gd name="T99" fmla="*/ 108 h 433"/>
              <a:gd name="T100" fmla="*/ 329 w 432"/>
              <a:gd name="T101" fmla="*/ 93 h 433"/>
              <a:gd name="T102" fmla="*/ 323 w 432"/>
              <a:gd name="T103" fmla="*/ 73 h 433"/>
              <a:gd name="T104" fmla="*/ 333 w 432"/>
              <a:gd name="T105" fmla="*/ 46 h 433"/>
              <a:gd name="T106" fmla="*/ 359 w 432"/>
              <a:gd name="T107" fmla="*/ 36 h 433"/>
              <a:gd name="T108" fmla="*/ 380 w 432"/>
              <a:gd name="T109" fmla="*/ 42 h 433"/>
              <a:gd name="T110" fmla="*/ 395 w 432"/>
              <a:gd name="T111" fmla="*/ 66 h 433"/>
              <a:gd name="T112" fmla="*/ 393 w 432"/>
              <a:gd name="T113" fmla="*/ 87 h 433"/>
              <a:gd name="T114" fmla="*/ 374 w 432"/>
              <a:gd name="T115" fmla="*/ 106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2" h="433">
                <a:moveTo>
                  <a:pt x="432" y="73"/>
                </a:moveTo>
                <a:lnTo>
                  <a:pt x="432" y="73"/>
                </a:lnTo>
                <a:lnTo>
                  <a:pt x="431" y="58"/>
                </a:lnTo>
                <a:lnTo>
                  <a:pt x="426" y="45"/>
                </a:lnTo>
                <a:lnTo>
                  <a:pt x="419" y="33"/>
                </a:lnTo>
                <a:lnTo>
                  <a:pt x="410" y="21"/>
                </a:lnTo>
                <a:lnTo>
                  <a:pt x="399" y="13"/>
                </a:lnTo>
                <a:lnTo>
                  <a:pt x="387" y="6"/>
                </a:lnTo>
                <a:lnTo>
                  <a:pt x="374" y="1"/>
                </a:lnTo>
                <a:lnTo>
                  <a:pt x="359" y="0"/>
                </a:lnTo>
                <a:lnTo>
                  <a:pt x="359" y="0"/>
                </a:lnTo>
                <a:lnTo>
                  <a:pt x="345" y="1"/>
                </a:lnTo>
                <a:lnTo>
                  <a:pt x="332" y="6"/>
                </a:lnTo>
                <a:lnTo>
                  <a:pt x="318" y="13"/>
                </a:lnTo>
                <a:lnTo>
                  <a:pt x="308" y="21"/>
                </a:lnTo>
                <a:lnTo>
                  <a:pt x="299" y="33"/>
                </a:lnTo>
                <a:lnTo>
                  <a:pt x="293" y="45"/>
                </a:lnTo>
                <a:lnTo>
                  <a:pt x="288" y="58"/>
                </a:lnTo>
                <a:lnTo>
                  <a:pt x="287" y="73"/>
                </a:lnTo>
                <a:lnTo>
                  <a:pt x="287" y="73"/>
                </a:lnTo>
                <a:lnTo>
                  <a:pt x="288" y="85"/>
                </a:lnTo>
                <a:lnTo>
                  <a:pt x="291" y="97"/>
                </a:lnTo>
                <a:lnTo>
                  <a:pt x="296" y="108"/>
                </a:lnTo>
                <a:lnTo>
                  <a:pt x="302" y="117"/>
                </a:lnTo>
                <a:lnTo>
                  <a:pt x="311" y="126"/>
                </a:lnTo>
                <a:lnTo>
                  <a:pt x="320" y="133"/>
                </a:lnTo>
                <a:lnTo>
                  <a:pt x="330" y="139"/>
                </a:lnTo>
                <a:lnTo>
                  <a:pt x="341" y="142"/>
                </a:lnTo>
                <a:lnTo>
                  <a:pt x="341" y="199"/>
                </a:lnTo>
                <a:lnTo>
                  <a:pt x="285" y="199"/>
                </a:lnTo>
                <a:lnTo>
                  <a:pt x="285" y="199"/>
                </a:lnTo>
                <a:lnTo>
                  <a:pt x="282" y="187"/>
                </a:lnTo>
                <a:lnTo>
                  <a:pt x="276" y="177"/>
                </a:lnTo>
                <a:lnTo>
                  <a:pt x="269" y="168"/>
                </a:lnTo>
                <a:lnTo>
                  <a:pt x="260" y="159"/>
                </a:lnTo>
                <a:lnTo>
                  <a:pt x="251" y="153"/>
                </a:lnTo>
                <a:lnTo>
                  <a:pt x="239" y="148"/>
                </a:lnTo>
                <a:lnTo>
                  <a:pt x="228" y="145"/>
                </a:lnTo>
                <a:lnTo>
                  <a:pt x="215" y="144"/>
                </a:lnTo>
                <a:lnTo>
                  <a:pt x="215" y="144"/>
                </a:lnTo>
                <a:lnTo>
                  <a:pt x="203" y="145"/>
                </a:lnTo>
                <a:lnTo>
                  <a:pt x="191" y="148"/>
                </a:lnTo>
                <a:lnTo>
                  <a:pt x="180" y="153"/>
                </a:lnTo>
                <a:lnTo>
                  <a:pt x="170" y="159"/>
                </a:lnTo>
                <a:lnTo>
                  <a:pt x="162" y="168"/>
                </a:lnTo>
                <a:lnTo>
                  <a:pt x="155" y="177"/>
                </a:lnTo>
                <a:lnTo>
                  <a:pt x="149" y="187"/>
                </a:lnTo>
                <a:lnTo>
                  <a:pt x="144" y="199"/>
                </a:lnTo>
                <a:lnTo>
                  <a:pt x="53" y="199"/>
                </a:lnTo>
                <a:lnTo>
                  <a:pt x="53" y="291"/>
                </a:lnTo>
                <a:lnTo>
                  <a:pt x="53" y="291"/>
                </a:lnTo>
                <a:lnTo>
                  <a:pt x="42" y="295"/>
                </a:lnTo>
                <a:lnTo>
                  <a:pt x="32" y="301"/>
                </a:lnTo>
                <a:lnTo>
                  <a:pt x="23" y="309"/>
                </a:lnTo>
                <a:lnTo>
                  <a:pt x="15" y="316"/>
                </a:lnTo>
                <a:lnTo>
                  <a:pt x="8" y="327"/>
                </a:lnTo>
                <a:lnTo>
                  <a:pt x="3" y="337"/>
                </a:lnTo>
                <a:lnTo>
                  <a:pt x="0" y="349"/>
                </a:lnTo>
                <a:lnTo>
                  <a:pt x="0" y="361"/>
                </a:lnTo>
                <a:lnTo>
                  <a:pt x="0" y="361"/>
                </a:lnTo>
                <a:lnTo>
                  <a:pt x="2" y="375"/>
                </a:lnTo>
                <a:lnTo>
                  <a:pt x="5" y="388"/>
                </a:lnTo>
                <a:lnTo>
                  <a:pt x="12" y="400"/>
                </a:lnTo>
                <a:lnTo>
                  <a:pt x="21" y="412"/>
                </a:lnTo>
                <a:lnTo>
                  <a:pt x="32" y="420"/>
                </a:lnTo>
                <a:lnTo>
                  <a:pt x="44" y="427"/>
                </a:lnTo>
                <a:lnTo>
                  <a:pt x="57" y="432"/>
                </a:lnTo>
                <a:lnTo>
                  <a:pt x="72" y="433"/>
                </a:lnTo>
                <a:lnTo>
                  <a:pt x="72" y="433"/>
                </a:lnTo>
                <a:lnTo>
                  <a:pt x="86" y="432"/>
                </a:lnTo>
                <a:lnTo>
                  <a:pt x="99" y="427"/>
                </a:lnTo>
                <a:lnTo>
                  <a:pt x="111" y="420"/>
                </a:lnTo>
                <a:lnTo>
                  <a:pt x="122" y="412"/>
                </a:lnTo>
                <a:lnTo>
                  <a:pt x="131" y="400"/>
                </a:lnTo>
                <a:lnTo>
                  <a:pt x="138" y="388"/>
                </a:lnTo>
                <a:lnTo>
                  <a:pt x="141" y="375"/>
                </a:lnTo>
                <a:lnTo>
                  <a:pt x="143" y="361"/>
                </a:lnTo>
                <a:lnTo>
                  <a:pt x="143" y="361"/>
                </a:lnTo>
                <a:lnTo>
                  <a:pt x="143" y="348"/>
                </a:lnTo>
                <a:lnTo>
                  <a:pt x="140" y="337"/>
                </a:lnTo>
                <a:lnTo>
                  <a:pt x="134" y="327"/>
                </a:lnTo>
                <a:lnTo>
                  <a:pt x="128" y="316"/>
                </a:lnTo>
                <a:lnTo>
                  <a:pt x="120" y="307"/>
                </a:lnTo>
                <a:lnTo>
                  <a:pt x="111" y="301"/>
                </a:lnTo>
                <a:lnTo>
                  <a:pt x="101" y="295"/>
                </a:lnTo>
                <a:lnTo>
                  <a:pt x="89" y="291"/>
                </a:lnTo>
                <a:lnTo>
                  <a:pt x="89" y="235"/>
                </a:lnTo>
                <a:lnTo>
                  <a:pt x="144" y="235"/>
                </a:lnTo>
                <a:lnTo>
                  <a:pt x="144" y="235"/>
                </a:lnTo>
                <a:lnTo>
                  <a:pt x="149" y="246"/>
                </a:lnTo>
                <a:lnTo>
                  <a:pt x="155" y="256"/>
                </a:lnTo>
                <a:lnTo>
                  <a:pt x="162" y="265"/>
                </a:lnTo>
                <a:lnTo>
                  <a:pt x="170" y="274"/>
                </a:lnTo>
                <a:lnTo>
                  <a:pt x="180" y="280"/>
                </a:lnTo>
                <a:lnTo>
                  <a:pt x="191" y="285"/>
                </a:lnTo>
                <a:lnTo>
                  <a:pt x="203" y="288"/>
                </a:lnTo>
                <a:lnTo>
                  <a:pt x="215" y="289"/>
                </a:lnTo>
                <a:lnTo>
                  <a:pt x="215" y="289"/>
                </a:lnTo>
                <a:lnTo>
                  <a:pt x="228" y="288"/>
                </a:lnTo>
                <a:lnTo>
                  <a:pt x="239" y="285"/>
                </a:lnTo>
                <a:lnTo>
                  <a:pt x="251" y="280"/>
                </a:lnTo>
                <a:lnTo>
                  <a:pt x="260" y="274"/>
                </a:lnTo>
                <a:lnTo>
                  <a:pt x="269" y="265"/>
                </a:lnTo>
                <a:lnTo>
                  <a:pt x="276" y="256"/>
                </a:lnTo>
                <a:lnTo>
                  <a:pt x="282" y="246"/>
                </a:lnTo>
                <a:lnTo>
                  <a:pt x="285" y="235"/>
                </a:lnTo>
                <a:lnTo>
                  <a:pt x="377" y="235"/>
                </a:lnTo>
                <a:lnTo>
                  <a:pt x="377" y="142"/>
                </a:lnTo>
                <a:lnTo>
                  <a:pt x="377" y="142"/>
                </a:lnTo>
                <a:lnTo>
                  <a:pt x="389" y="139"/>
                </a:lnTo>
                <a:lnTo>
                  <a:pt x="399" y="133"/>
                </a:lnTo>
                <a:lnTo>
                  <a:pt x="408" y="126"/>
                </a:lnTo>
                <a:lnTo>
                  <a:pt x="416" y="117"/>
                </a:lnTo>
                <a:lnTo>
                  <a:pt x="423" y="108"/>
                </a:lnTo>
                <a:lnTo>
                  <a:pt x="428" y="97"/>
                </a:lnTo>
                <a:lnTo>
                  <a:pt x="431" y="85"/>
                </a:lnTo>
                <a:lnTo>
                  <a:pt x="432" y="73"/>
                </a:lnTo>
                <a:lnTo>
                  <a:pt x="432" y="73"/>
                </a:lnTo>
                <a:close/>
                <a:moveTo>
                  <a:pt x="107" y="361"/>
                </a:moveTo>
                <a:lnTo>
                  <a:pt x="107" y="361"/>
                </a:lnTo>
                <a:lnTo>
                  <a:pt x="107" y="367"/>
                </a:lnTo>
                <a:lnTo>
                  <a:pt x="104" y="375"/>
                </a:lnTo>
                <a:lnTo>
                  <a:pt x="101" y="381"/>
                </a:lnTo>
                <a:lnTo>
                  <a:pt x="96" y="387"/>
                </a:lnTo>
                <a:lnTo>
                  <a:pt x="92" y="390"/>
                </a:lnTo>
                <a:lnTo>
                  <a:pt x="86" y="394"/>
                </a:lnTo>
                <a:lnTo>
                  <a:pt x="78" y="396"/>
                </a:lnTo>
                <a:lnTo>
                  <a:pt x="72" y="397"/>
                </a:lnTo>
                <a:lnTo>
                  <a:pt x="72" y="397"/>
                </a:lnTo>
                <a:lnTo>
                  <a:pt x="65" y="396"/>
                </a:lnTo>
                <a:lnTo>
                  <a:pt x="57" y="394"/>
                </a:lnTo>
                <a:lnTo>
                  <a:pt x="51" y="390"/>
                </a:lnTo>
                <a:lnTo>
                  <a:pt x="47" y="387"/>
                </a:lnTo>
                <a:lnTo>
                  <a:pt x="42" y="381"/>
                </a:lnTo>
                <a:lnTo>
                  <a:pt x="39" y="375"/>
                </a:lnTo>
                <a:lnTo>
                  <a:pt x="36" y="367"/>
                </a:lnTo>
                <a:lnTo>
                  <a:pt x="36" y="361"/>
                </a:lnTo>
                <a:lnTo>
                  <a:pt x="36" y="361"/>
                </a:lnTo>
                <a:lnTo>
                  <a:pt x="36" y="354"/>
                </a:lnTo>
                <a:lnTo>
                  <a:pt x="39" y="346"/>
                </a:lnTo>
                <a:lnTo>
                  <a:pt x="42" y="340"/>
                </a:lnTo>
                <a:lnTo>
                  <a:pt x="47" y="336"/>
                </a:lnTo>
                <a:lnTo>
                  <a:pt x="51" y="331"/>
                </a:lnTo>
                <a:lnTo>
                  <a:pt x="57" y="328"/>
                </a:lnTo>
                <a:lnTo>
                  <a:pt x="65" y="325"/>
                </a:lnTo>
                <a:lnTo>
                  <a:pt x="72" y="325"/>
                </a:lnTo>
                <a:lnTo>
                  <a:pt x="72" y="325"/>
                </a:lnTo>
                <a:lnTo>
                  <a:pt x="78" y="325"/>
                </a:lnTo>
                <a:lnTo>
                  <a:pt x="86" y="328"/>
                </a:lnTo>
                <a:lnTo>
                  <a:pt x="92" y="331"/>
                </a:lnTo>
                <a:lnTo>
                  <a:pt x="96" y="336"/>
                </a:lnTo>
                <a:lnTo>
                  <a:pt x="101" y="340"/>
                </a:lnTo>
                <a:lnTo>
                  <a:pt x="104" y="346"/>
                </a:lnTo>
                <a:lnTo>
                  <a:pt x="107" y="354"/>
                </a:lnTo>
                <a:lnTo>
                  <a:pt x="107" y="361"/>
                </a:lnTo>
                <a:lnTo>
                  <a:pt x="107" y="361"/>
                </a:lnTo>
                <a:close/>
                <a:moveTo>
                  <a:pt x="89" y="309"/>
                </a:moveTo>
                <a:lnTo>
                  <a:pt x="89" y="309"/>
                </a:lnTo>
                <a:lnTo>
                  <a:pt x="89" y="309"/>
                </a:lnTo>
                <a:close/>
                <a:moveTo>
                  <a:pt x="215" y="253"/>
                </a:moveTo>
                <a:lnTo>
                  <a:pt x="215" y="253"/>
                </a:lnTo>
                <a:lnTo>
                  <a:pt x="207" y="253"/>
                </a:lnTo>
                <a:lnTo>
                  <a:pt x="201" y="250"/>
                </a:lnTo>
                <a:lnTo>
                  <a:pt x="195" y="247"/>
                </a:lnTo>
                <a:lnTo>
                  <a:pt x="189" y="243"/>
                </a:lnTo>
                <a:lnTo>
                  <a:pt x="185" y="237"/>
                </a:lnTo>
                <a:lnTo>
                  <a:pt x="182" y="231"/>
                </a:lnTo>
                <a:lnTo>
                  <a:pt x="179" y="223"/>
                </a:lnTo>
                <a:lnTo>
                  <a:pt x="179" y="217"/>
                </a:lnTo>
                <a:lnTo>
                  <a:pt x="179" y="217"/>
                </a:lnTo>
                <a:lnTo>
                  <a:pt x="179" y="210"/>
                </a:lnTo>
                <a:lnTo>
                  <a:pt x="182" y="202"/>
                </a:lnTo>
                <a:lnTo>
                  <a:pt x="185" y="196"/>
                </a:lnTo>
                <a:lnTo>
                  <a:pt x="189" y="190"/>
                </a:lnTo>
                <a:lnTo>
                  <a:pt x="195" y="186"/>
                </a:lnTo>
                <a:lnTo>
                  <a:pt x="201" y="183"/>
                </a:lnTo>
                <a:lnTo>
                  <a:pt x="207" y="181"/>
                </a:lnTo>
                <a:lnTo>
                  <a:pt x="215" y="180"/>
                </a:lnTo>
                <a:lnTo>
                  <a:pt x="215" y="180"/>
                </a:lnTo>
                <a:lnTo>
                  <a:pt x="222" y="181"/>
                </a:lnTo>
                <a:lnTo>
                  <a:pt x="230" y="183"/>
                </a:lnTo>
                <a:lnTo>
                  <a:pt x="236" y="186"/>
                </a:lnTo>
                <a:lnTo>
                  <a:pt x="242" y="190"/>
                </a:lnTo>
                <a:lnTo>
                  <a:pt x="246" y="196"/>
                </a:lnTo>
                <a:lnTo>
                  <a:pt x="249" y="202"/>
                </a:lnTo>
                <a:lnTo>
                  <a:pt x="251" y="210"/>
                </a:lnTo>
                <a:lnTo>
                  <a:pt x="252" y="217"/>
                </a:lnTo>
                <a:lnTo>
                  <a:pt x="252" y="217"/>
                </a:lnTo>
                <a:lnTo>
                  <a:pt x="251" y="223"/>
                </a:lnTo>
                <a:lnTo>
                  <a:pt x="249" y="231"/>
                </a:lnTo>
                <a:lnTo>
                  <a:pt x="246" y="237"/>
                </a:lnTo>
                <a:lnTo>
                  <a:pt x="242" y="243"/>
                </a:lnTo>
                <a:lnTo>
                  <a:pt x="236" y="247"/>
                </a:lnTo>
                <a:lnTo>
                  <a:pt x="230" y="250"/>
                </a:lnTo>
                <a:lnTo>
                  <a:pt x="222" y="253"/>
                </a:lnTo>
                <a:lnTo>
                  <a:pt x="215" y="253"/>
                </a:lnTo>
                <a:lnTo>
                  <a:pt x="215" y="253"/>
                </a:lnTo>
                <a:close/>
                <a:moveTo>
                  <a:pt x="359" y="109"/>
                </a:moveTo>
                <a:lnTo>
                  <a:pt x="359" y="109"/>
                </a:lnTo>
                <a:lnTo>
                  <a:pt x="351" y="108"/>
                </a:lnTo>
                <a:lnTo>
                  <a:pt x="345" y="106"/>
                </a:lnTo>
                <a:lnTo>
                  <a:pt x="339" y="103"/>
                </a:lnTo>
                <a:lnTo>
                  <a:pt x="333" y="99"/>
                </a:lnTo>
                <a:lnTo>
                  <a:pt x="329" y="93"/>
                </a:lnTo>
                <a:lnTo>
                  <a:pt x="326" y="87"/>
                </a:lnTo>
                <a:lnTo>
                  <a:pt x="324" y="79"/>
                </a:lnTo>
                <a:lnTo>
                  <a:pt x="323" y="73"/>
                </a:lnTo>
                <a:lnTo>
                  <a:pt x="323" y="73"/>
                </a:lnTo>
                <a:lnTo>
                  <a:pt x="324" y="66"/>
                </a:lnTo>
                <a:lnTo>
                  <a:pt x="326" y="58"/>
                </a:lnTo>
                <a:lnTo>
                  <a:pt x="329" y="52"/>
                </a:lnTo>
                <a:lnTo>
                  <a:pt x="333" y="46"/>
                </a:lnTo>
                <a:lnTo>
                  <a:pt x="339" y="42"/>
                </a:lnTo>
                <a:lnTo>
                  <a:pt x="345" y="39"/>
                </a:lnTo>
                <a:lnTo>
                  <a:pt x="351" y="37"/>
                </a:lnTo>
                <a:lnTo>
                  <a:pt x="359" y="36"/>
                </a:lnTo>
                <a:lnTo>
                  <a:pt x="359" y="36"/>
                </a:lnTo>
                <a:lnTo>
                  <a:pt x="366" y="37"/>
                </a:lnTo>
                <a:lnTo>
                  <a:pt x="374" y="39"/>
                </a:lnTo>
                <a:lnTo>
                  <a:pt x="380" y="42"/>
                </a:lnTo>
                <a:lnTo>
                  <a:pt x="384" y="46"/>
                </a:lnTo>
                <a:lnTo>
                  <a:pt x="389" y="52"/>
                </a:lnTo>
                <a:lnTo>
                  <a:pt x="393" y="58"/>
                </a:lnTo>
                <a:lnTo>
                  <a:pt x="395" y="66"/>
                </a:lnTo>
                <a:lnTo>
                  <a:pt x="395" y="73"/>
                </a:lnTo>
                <a:lnTo>
                  <a:pt x="395" y="73"/>
                </a:lnTo>
                <a:lnTo>
                  <a:pt x="395" y="79"/>
                </a:lnTo>
                <a:lnTo>
                  <a:pt x="393" y="87"/>
                </a:lnTo>
                <a:lnTo>
                  <a:pt x="389" y="93"/>
                </a:lnTo>
                <a:lnTo>
                  <a:pt x="384" y="99"/>
                </a:lnTo>
                <a:lnTo>
                  <a:pt x="380" y="103"/>
                </a:lnTo>
                <a:lnTo>
                  <a:pt x="374" y="106"/>
                </a:lnTo>
                <a:lnTo>
                  <a:pt x="366" y="108"/>
                </a:lnTo>
                <a:lnTo>
                  <a:pt x="359" y="109"/>
                </a:lnTo>
                <a:lnTo>
                  <a:pt x="359" y="109"/>
                </a:lnTo>
                <a:close/>
              </a:path>
            </a:pathLst>
          </a:custGeom>
          <a:solidFill>
            <a:schemeClr val="bg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62" name="Group 166"/>
          <p:cNvGrpSpPr/>
          <p:nvPr/>
        </p:nvGrpSpPr>
        <p:grpSpPr>
          <a:xfrm>
            <a:off x="1781433" y="1577855"/>
            <a:ext cx="418737" cy="390627"/>
            <a:chOff x="5029200" y="1192213"/>
            <a:chExt cx="685800" cy="639762"/>
          </a:xfrm>
          <a:solidFill>
            <a:schemeClr val="bg1"/>
          </a:solidFill>
        </p:grpSpPr>
        <p:sp>
          <p:nvSpPr>
            <p:cNvPr id="63" name="Freeform 278"/>
            <p:cNvSpPr>
              <a:spLocks noEditPoints="1"/>
            </p:cNvSpPr>
            <p:nvPr/>
          </p:nvSpPr>
          <p:spPr bwMode="auto">
            <a:xfrm>
              <a:off x="5029200" y="1554163"/>
              <a:ext cx="685800" cy="277812"/>
            </a:xfrm>
            <a:custGeom>
              <a:avLst/>
              <a:gdLst>
                <a:gd name="T0" fmla="*/ 269 w 432"/>
                <a:gd name="T1" fmla="*/ 0 h 175"/>
                <a:gd name="T2" fmla="*/ 258 w 432"/>
                <a:gd name="T3" fmla="*/ 1 h 175"/>
                <a:gd name="T4" fmla="*/ 242 w 432"/>
                <a:gd name="T5" fmla="*/ 7 h 175"/>
                <a:gd name="T6" fmla="*/ 230 w 432"/>
                <a:gd name="T7" fmla="*/ 21 h 175"/>
                <a:gd name="T8" fmla="*/ 222 w 432"/>
                <a:gd name="T9" fmla="*/ 37 h 175"/>
                <a:gd name="T10" fmla="*/ 221 w 432"/>
                <a:gd name="T11" fmla="*/ 66 h 175"/>
                <a:gd name="T12" fmla="*/ 95 w 432"/>
                <a:gd name="T13" fmla="*/ 66 h 175"/>
                <a:gd name="T14" fmla="*/ 95 w 432"/>
                <a:gd name="T15" fmla="*/ 18 h 175"/>
                <a:gd name="T16" fmla="*/ 93 w 432"/>
                <a:gd name="T17" fmla="*/ 13 h 175"/>
                <a:gd name="T18" fmla="*/ 87 w 432"/>
                <a:gd name="T19" fmla="*/ 10 h 175"/>
                <a:gd name="T20" fmla="*/ 5 w 432"/>
                <a:gd name="T21" fmla="*/ 79 h 175"/>
                <a:gd name="T22" fmla="*/ 2 w 432"/>
                <a:gd name="T23" fmla="*/ 84 h 175"/>
                <a:gd name="T24" fmla="*/ 2 w 432"/>
                <a:gd name="T25" fmla="*/ 93 h 175"/>
                <a:gd name="T26" fmla="*/ 84 w 432"/>
                <a:gd name="T27" fmla="*/ 163 h 175"/>
                <a:gd name="T28" fmla="*/ 87 w 432"/>
                <a:gd name="T29" fmla="*/ 165 h 175"/>
                <a:gd name="T30" fmla="*/ 93 w 432"/>
                <a:gd name="T31" fmla="*/ 163 h 175"/>
                <a:gd name="T32" fmla="*/ 95 w 432"/>
                <a:gd name="T33" fmla="*/ 123 h 175"/>
                <a:gd name="T34" fmla="*/ 95 w 432"/>
                <a:gd name="T35" fmla="*/ 109 h 175"/>
                <a:gd name="T36" fmla="*/ 221 w 432"/>
                <a:gd name="T37" fmla="*/ 129 h 175"/>
                <a:gd name="T38" fmla="*/ 222 w 432"/>
                <a:gd name="T39" fmla="*/ 138 h 175"/>
                <a:gd name="T40" fmla="*/ 230 w 432"/>
                <a:gd name="T41" fmla="*/ 156 h 175"/>
                <a:gd name="T42" fmla="*/ 242 w 432"/>
                <a:gd name="T43" fmla="*/ 168 h 175"/>
                <a:gd name="T44" fmla="*/ 258 w 432"/>
                <a:gd name="T45" fmla="*/ 175 h 175"/>
                <a:gd name="T46" fmla="*/ 386 w 432"/>
                <a:gd name="T47" fmla="*/ 175 h 175"/>
                <a:gd name="T48" fmla="*/ 395 w 432"/>
                <a:gd name="T49" fmla="*/ 175 h 175"/>
                <a:gd name="T50" fmla="*/ 411 w 432"/>
                <a:gd name="T51" fmla="*/ 168 h 175"/>
                <a:gd name="T52" fmla="*/ 425 w 432"/>
                <a:gd name="T53" fmla="*/ 156 h 175"/>
                <a:gd name="T54" fmla="*/ 431 w 432"/>
                <a:gd name="T55" fmla="*/ 138 h 175"/>
                <a:gd name="T56" fmla="*/ 432 w 432"/>
                <a:gd name="T57" fmla="*/ 46 h 175"/>
                <a:gd name="T58" fmla="*/ 431 w 432"/>
                <a:gd name="T59" fmla="*/ 37 h 175"/>
                <a:gd name="T60" fmla="*/ 425 w 432"/>
                <a:gd name="T61" fmla="*/ 21 h 175"/>
                <a:gd name="T62" fmla="*/ 411 w 432"/>
                <a:gd name="T63" fmla="*/ 7 h 175"/>
                <a:gd name="T64" fmla="*/ 395 w 432"/>
                <a:gd name="T65" fmla="*/ 1 h 175"/>
                <a:gd name="T66" fmla="*/ 386 w 432"/>
                <a:gd name="T67" fmla="*/ 0 h 175"/>
                <a:gd name="T68" fmla="*/ 390 w 432"/>
                <a:gd name="T69" fmla="*/ 123 h 175"/>
                <a:gd name="T70" fmla="*/ 387 w 432"/>
                <a:gd name="T71" fmla="*/ 132 h 175"/>
                <a:gd name="T72" fmla="*/ 380 w 432"/>
                <a:gd name="T73" fmla="*/ 135 h 175"/>
                <a:gd name="T74" fmla="*/ 275 w 432"/>
                <a:gd name="T75" fmla="*/ 135 h 175"/>
                <a:gd name="T76" fmla="*/ 266 w 432"/>
                <a:gd name="T77" fmla="*/ 132 h 175"/>
                <a:gd name="T78" fmla="*/ 263 w 432"/>
                <a:gd name="T79" fmla="*/ 123 h 175"/>
                <a:gd name="T80" fmla="*/ 263 w 432"/>
                <a:gd name="T81" fmla="*/ 52 h 175"/>
                <a:gd name="T82" fmla="*/ 266 w 432"/>
                <a:gd name="T83" fmla="*/ 45 h 175"/>
                <a:gd name="T84" fmla="*/ 275 w 432"/>
                <a:gd name="T85" fmla="*/ 40 h 175"/>
                <a:gd name="T86" fmla="*/ 380 w 432"/>
                <a:gd name="T87" fmla="*/ 40 h 175"/>
                <a:gd name="T88" fmla="*/ 387 w 432"/>
                <a:gd name="T89" fmla="*/ 45 h 175"/>
                <a:gd name="T90" fmla="*/ 390 w 432"/>
                <a:gd name="T91" fmla="*/ 5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2" h="175">
                  <a:moveTo>
                    <a:pt x="386" y="0"/>
                  </a:moveTo>
                  <a:lnTo>
                    <a:pt x="269" y="0"/>
                  </a:lnTo>
                  <a:lnTo>
                    <a:pt x="269" y="0"/>
                  </a:lnTo>
                  <a:lnTo>
                    <a:pt x="258" y="1"/>
                  </a:lnTo>
                  <a:lnTo>
                    <a:pt x="249" y="3"/>
                  </a:lnTo>
                  <a:lnTo>
                    <a:pt x="242" y="7"/>
                  </a:lnTo>
                  <a:lnTo>
                    <a:pt x="234" y="13"/>
                  </a:lnTo>
                  <a:lnTo>
                    <a:pt x="230" y="21"/>
                  </a:lnTo>
                  <a:lnTo>
                    <a:pt x="225" y="28"/>
                  </a:lnTo>
                  <a:lnTo>
                    <a:pt x="222" y="37"/>
                  </a:lnTo>
                  <a:lnTo>
                    <a:pt x="221" y="46"/>
                  </a:lnTo>
                  <a:lnTo>
                    <a:pt x="221" y="66"/>
                  </a:lnTo>
                  <a:lnTo>
                    <a:pt x="95" y="66"/>
                  </a:lnTo>
                  <a:lnTo>
                    <a:pt x="95" y="66"/>
                  </a:lnTo>
                  <a:lnTo>
                    <a:pt x="95" y="52"/>
                  </a:lnTo>
                  <a:lnTo>
                    <a:pt x="95" y="18"/>
                  </a:lnTo>
                  <a:lnTo>
                    <a:pt x="95" y="18"/>
                  </a:lnTo>
                  <a:lnTo>
                    <a:pt x="93" y="13"/>
                  </a:lnTo>
                  <a:lnTo>
                    <a:pt x="92" y="10"/>
                  </a:lnTo>
                  <a:lnTo>
                    <a:pt x="87" y="10"/>
                  </a:lnTo>
                  <a:lnTo>
                    <a:pt x="84" y="13"/>
                  </a:lnTo>
                  <a:lnTo>
                    <a:pt x="5" y="79"/>
                  </a:lnTo>
                  <a:lnTo>
                    <a:pt x="5" y="79"/>
                  </a:lnTo>
                  <a:lnTo>
                    <a:pt x="2" y="84"/>
                  </a:lnTo>
                  <a:lnTo>
                    <a:pt x="0" y="88"/>
                  </a:lnTo>
                  <a:lnTo>
                    <a:pt x="2" y="93"/>
                  </a:lnTo>
                  <a:lnTo>
                    <a:pt x="5" y="97"/>
                  </a:lnTo>
                  <a:lnTo>
                    <a:pt x="84" y="163"/>
                  </a:lnTo>
                  <a:lnTo>
                    <a:pt x="84" y="163"/>
                  </a:lnTo>
                  <a:lnTo>
                    <a:pt x="87" y="165"/>
                  </a:lnTo>
                  <a:lnTo>
                    <a:pt x="92" y="165"/>
                  </a:lnTo>
                  <a:lnTo>
                    <a:pt x="93" y="163"/>
                  </a:lnTo>
                  <a:lnTo>
                    <a:pt x="95" y="157"/>
                  </a:lnTo>
                  <a:lnTo>
                    <a:pt x="95" y="123"/>
                  </a:lnTo>
                  <a:lnTo>
                    <a:pt x="95" y="123"/>
                  </a:lnTo>
                  <a:lnTo>
                    <a:pt x="95" y="109"/>
                  </a:lnTo>
                  <a:lnTo>
                    <a:pt x="221" y="109"/>
                  </a:lnTo>
                  <a:lnTo>
                    <a:pt x="221" y="129"/>
                  </a:lnTo>
                  <a:lnTo>
                    <a:pt x="221" y="129"/>
                  </a:lnTo>
                  <a:lnTo>
                    <a:pt x="222" y="138"/>
                  </a:lnTo>
                  <a:lnTo>
                    <a:pt x="225" y="147"/>
                  </a:lnTo>
                  <a:lnTo>
                    <a:pt x="230" y="156"/>
                  </a:lnTo>
                  <a:lnTo>
                    <a:pt x="234" y="162"/>
                  </a:lnTo>
                  <a:lnTo>
                    <a:pt x="242" y="168"/>
                  </a:lnTo>
                  <a:lnTo>
                    <a:pt x="249" y="172"/>
                  </a:lnTo>
                  <a:lnTo>
                    <a:pt x="258" y="175"/>
                  </a:lnTo>
                  <a:lnTo>
                    <a:pt x="267" y="175"/>
                  </a:lnTo>
                  <a:lnTo>
                    <a:pt x="386" y="175"/>
                  </a:lnTo>
                  <a:lnTo>
                    <a:pt x="386" y="175"/>
                  </a:lnTo>
                  <a:lnTo>
                    <a:pt x="395" y="175"/>
                  </a:lnTo>
                  <a:lnTo>
                    <a:pt x="404" y="172"/>
                  </a:lnTo>
                  <a:lnTo>
                    <a:pt x="411" y="168"/>
                  </a:lnTo>
                  <a:lnTo>
                    <a:pt x="419" y="162"/>
                  </a:lnTo>
                  <a:lnTo>
                    <a:pt x="425" y="156"/>
                  </a:lnTo>
                  <a:lnTo>
                    <a:pt x="429" y="147"/>
                  </a:lnTo>
                  <a:lnTo>
                    <a:pt x="431" y="138"/>
                  </a:lnTo>
                  <a:lnTo>
                    <a:pt x="432" y="129"/>
                  </a:lnTo>
                  <a:lnTo>
                    <a:pt x="432" y="46"/>
                  </a:lnTo>
                  <a:lnTo>
                    <a:pt x="432" y="46"/>
                  </a:lnTo>
                  <a:lnTo>
                    <a:pt x="431" y="37"/>
                  </a:lnTo>
                  <a:lnTo>
                    <a:pt x="429" y="28"/>
                  </a:lnTo>
                  <a:lnTo>
                    <a:pt x="425" y="21"/>
                  </a:lnTo>
                  <a:lnTo>
                    <a:pt x="419" y="13"/>
                  </a:lnTo>
                  <a:lnTo>
                    <a:pt x="411" y="7"/>
                  </a:lnTo>
                  <a:lnTo>
                    <a:pt x="404" y="3"/>
                  </a:lnTo>
                  <a:lnTo>
                    <a:pt x="395" y="1"/>
                  </a:lnTo>
                  <a:lnTo>
                    <a:pt x="386" y="0"/>
                  </a:lnTo>
                  <a:lnTo>
                    <a:pt x="386" y="0"/>
                  </a:lnTo>
                  <a:close/>
                  <a:moveTo>
                    <a:pt x="390" y="123"/>
                  </a:moveTo>
                  <a:lnTo>
                    <a:pt x="390" y="123"/>
                  </a:lnTo>
                  <a:lnTo>
                    <a:pt x="390" y="127"/>
                  </a:lnTo>
                  <a:lnTo>
                    <a:pt x="387" y="132"/>
                  </a:lnTo>
                  <a:lnTo>
                    <a:pt x="384" y="133"/>
                  </a:lnTo>
                  <a:lnTo>
                    <a:pt x="380" y="135"/>
                  </a:lnTo>
                  <a:lnTo>
                    <a:pt x="275" y="135"/>
                  </a:lnTo>
                  <a:lnTo>
                    <a:pt x="275" y="135"/>
                  </a:lnTo>
                  <a:lnTo>
                    <a:pt x="270" y="133"/>
                  </a:lnTo>
                  <a:lnTo>
                    <a:pt x="266" y="132"/>
                  </a:lnTo>
                  <a:lnTo>
                    <a:pt x="263" y="127"/>
                  </a:lnTo>
                  <a:lnTo>
                    <a:pt x="263" y="123"/>
                  </a:lnTo>
                  <a:lnTo>
                    <a:pt x="263" y="52"/>
                  </a:lnTo>
                  <a:lnTo>
                    <a:pt x="263" y="52"/>
                  </a:lnTo>
                  <a:lnTo>
                    <a:pt x="263" y="48"/>
                  </a:lnTo>
                  <a:lnTo>
                    <a:pt x="266" y="45"/>
                  </a:lnTo>
                  <a:lnTo>
                    <a:pt x="270" y="42"/>
                  </a:lnTo>
                  <a:lnTo>
                    <a:pt x="275" y="40"/>
                  </a:lnTo>
                  <a:lnTo>
                    <a:pt x="380" y="40"/>
                  </a:lnTo>
                  <a:lnTo>
                    <a:pt x="380" y="40"/>
                  </a:lnTo>
                  <a:lnTo>
                    <a:pt x="384" y="42"/>
                  </a:lnTo>
                  <a:lnTo>
                    <a:pt x="387" y="45"/>
                  </a:lnTo>
                  <a:lnTo>
                    <a:pt x="390" y="48"/>
                  </a:lnTo>
                  <a:lnTo>
                    <a:pt x="390" y="52"/>
                  </a:lnTo>
                  <a:lnTo>
                    <a:pt x="390"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4" name="Freeform 279"/>
            <p:cNvSpPr>
              <a:spLocks noEditPoints="1"/>
            </p:cNvSpPr>
            <p:nvPr/>
          </p:nvSpPr>
          <p:spPr bwMode="auto">
            <a:xfrm>
              <a:off x="5029200" y="1192213"/>
              <a:ext cx="685800" cy="280987"/>
            </a:xfrm>
            <a:custGeom>
              <a:avLst/>
              <a:gdLst>
                <a:gd name="T0" fmla="*/ 165 w 432"/>
                <a:gd name="T1" fmla="*/ 177 h 177"/>
                <a:gd name="T2" fmla="*/ 174 w 432"/>
                <a:gd name="T3" fmla="*/ 175 h 177"/>
                <a:gd name="T4" fmla="*/ 191 w 432"/>
                <a:gd name="T5" fmla="*/ 169 h 177"/>
                <a:gd name="T6" fmla="*/ 204 w 432"/>
                <a:gd name="T7" fmla="*/ 156 h 177"/>
                <a:gd name="T8" fmla="*/ 210 w 432"/>
                <a:gd name="T9" fmla="*/ 139 h 177"/>
                <a:gd name="T10" fmla="*/ 212 w 432"/>
                <a:gd name="T11" fmla="*/ 111 h 177"/>
                <a:gd name="T12" fmla="*/ 338 w 432"/>
                <a:gd name="T13" fmla="*/ 111 h 177"/>
                <a:gd name="T14" fmla="*/ 338 w 432"/>
                <a:gd name="T15" fmla="*/ 159 h 177"/>
                <a:gd name="T16" fmla="*/ 339 w 432"/>
                <a:gd name="T17" fmla="*/ 163 h 177"/>
                <a:gd name="T18" fmla="*/ 345 w 432"/>
                <a:gd name="T19" fmla="*/ 166 h 177"/>
                <a:gd name="T20" fmla="*/ 428 w 432"/>
                <a:gd name="T21" fmla="*/ 97 h 177"/>
                <a:gd name="T22" fmla="*/ 431 w 432"/>
                <a:gd name="T23" fmla="*/ 93 h 177"/>
                <a:gd name="T24" fmla="*/ 431 w 432"/>
                <a:gd name="T25" fmla="*/ 84 h 177"/>
                <a:gd name="T26" fmla="*/ 348 w 432"/>
                <a:gd name="T27" fmla="*/ 13 h 177"/>
                <a:gd name="T28" fmla="*/ 345 w 432"/>
                <a:gd name="T29" fmla="*/ 12 h 177"/>
                <a:gd name="T30" fmla="*/ 339 w 432"/>
                <a:gd name="T31" fmla="*/ 13 h 177"/>
                <a:gd name="T32" fmla="*/ 338 w 432"/>
                <a:gd name="T33" fmla="*/ 54 h 177"/>
                <a:gd name="T34" fmla="*/ 338 w 432"/>
                <a:gd name="T35" fmla="*/ 67 h 177"/>
                <a:gd name="T36" fmla="*/ 212 w 432"/>
                <a:gd name="T37" fmla="*/ 48 h 177"/>
                <a:gd name="T38" fmla="*/ 210 w 432"/>
                <a:gd name="T39" fmla="*/ 37 h 177"/>
                <a:gd name="T40" fmla="*/ 204 w 432"/>
                <a:gd name="T41" fmla="*/ 21 h 177"/>
                <a:gd name="T42" fmla="*/ 191 w 432"/>
                <a:gd name="T43" fmla="*/ 9 h 177"/>
                <a:gd name="T44" fmla="*/ 174 w 432"/>
                <a:gd name="T45" fmla="*/ 1 h 177"/>
                <a:gd name="T46" fmla="*/ 47 w 432"/>
                <a:gd name="T47" fmla="*/ 0 h 177"/>
                <a:gd name="T48" fmla="*/ 38 w 432"/>
                <a:gd name="T49" fmla="*/ 1 h 177"/>
                <a:gd name="T50" fmla="*/ 21 w 432"/>
                <a:gd name="T51" fmla="*/ 9 h 177"/>
                <a:gd name="T52" fmla="*/ 8 w 432"/>
                <a:gd name="T53" fmla="*/ 21 h 177"/>
                <a:gd name="T54" fmla="*/ 2 w 432"/>
                <a:gd name="T55" fmla="*/ 37 h 177"/>
                <a:gd name="T56" fmla="*/ 0 w 432"/>
                <a:gd name="T57" fmla="*/ 130 h 177"/>
                <a:gd name="T58" fmla="*/ 2 w 432"/>
                <a:gd name="T59" fmla="*/ 139 h 177"/>
                <a:gd name="T60" fmla="*/ 8 w 432"/>
                <a:gd name="T61" fmla="*/ 156 h 177"/>
                <a:gd name="T62" fmla="*/ 21 w 432"/>
                <a:gd name="T63" fmla="*/ 169 h 177"/>
                <a:gd name="T64" fmla="*/ 38 w 432"/>
                <a:gd name="T65" fmla="*/ 175 h 177"/>
                <a:gd name="T66" fmla="*/ 47 w 432"/>
                <a:gd name="T67" fmla="*/ 177 h 177"/>
                <a:gd name="T68" fmla="*/ 42 w 432"/>
                <a:gd name="T69" fmla="*/ 54 h 177"/>
                <a:gd name="T70" fmla="*/ 45 w 432"/>
                <a:gd name="T71" fmla="*/ 45 h 177"/>
                <a:gd name="T72" fmla="*/ 53 w 432"/>
                <a:gd name="T73" fmla="*/ 42 h 177"/>
                <a:gd name="T74" fmla="*/ 159 w 432"/>
                <a:gd name="T75" fmla="*/ 42 h 177"/>
                <a:gd name="T76" fmla="*/ 167 w 432"/>
                <a:gd name="T77" fmla="*/ 45 h 177"/>
                <a:gd name="T78" fmla="*/ 170 w 432"/>
                <a:gd name="T79" fmla="*/ 54 h 177"/>
                <a:gd name="T80" fmla="*/ 170 w 432"/>
                <a:gd name="T81" fmla="*/ 124 h 177"/>
                <a:gd name="T82" fmla="*/ 167 w 432"/>
                <a:gd name="T83" fmla="*/ 132 h 177"/>
                <a:gd name="T84" fmla="*/ 159 w 432"/>
                <a:gd name="T85" fmla="*/ 135 h 177"/>
                <a:gd name="T86" fmla="*/ 53 w 432"/>
                <a:gd name="T87" fmla="*/ 135 h 177"/>
                <a:gd name="T88" fmla="*/ 45 w 432"/>
                <a:gd name="T89" fmla="*/ 132 h 177"/>
                <a:gd name="T90" fmla="*/ 42 w 432"/>
                <a:gd name="T91"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2" h="177">
                  <a:moveTo>
                    <a:pt x="47" y="177"/>
                  </a:moveTo>
                  <a:lnTo>
                    <a:pt x="165" y="177"/>
                  </a:lnTo>
                  <a:lnTo>
                    <a:pt x="165" y="177"/>
                  </a:lnTo>
                  <a:lnTo>
                    <a:pt x="174" y="175"/>
                  </a:lnTo>
                  <a:lnTo>
                    <a:pt x="183" y="172"/>
                  </a:lnTo>
                  <a:lnTo>
                    <a:pt x="191" y="169"/>
                  </a:lnTo>
                  <a:lnTo>
                    <a:pt x="198" y="163"/>
                  </a:lnTo>
                  <a:lnTo>
                    <a:pt x="204" y="156"/>
                  </a:lnTo>
                  <a:lnTo>
                    <a:pt x="207" y="148"/>
                  </a:lnTo>
                  <a:lnTo>
                    <a:pt x="210" y="139"/>
                  </a:lnTo>
                  <a:lnTo>
                    <a:pt x="212" y="130"/>
                  </a:lnTo>
                  <a:lnTo>
                    <a:pt x="212" y="111"/>
                  </a:lnTo>
                  <a:lnTo>
                    <a:pt x="338" y="111"/>
                  </a:lnTo>
                  <a:lnTo>
                    <a:pt x="338" y="111"/>
                  </a:lnTo>
                  <a:lnTo>
                    <a:pt x="338" y="124"/>
                  </a:lnTo>
                  <a:lnTo>
                    <a:pt x="338" y="159"/>
                  </a:lnTo>
                  <a:lnTo>
                    <a:pt x="338" y="159"/>
                  </a:lnTo>
                  <a:lnTo>
                    <a:pt x="339" y="163"/>
                  </a:lnTo>
                  <a:lnTo>
                    <a:pt x="341" y="166"/>
                  </a:lnTo>
                  <a:lnTo>
                    <a:pt x="345" y="166"/>
                  </a:lnTo>
                  <a:lnTo>
                    <a:pt x="348" y="163"/>
                  </a:lnTo>
                  <a:lnTo>
                    <a:pt x="428" y="97"/>
                  </a:lnTo>
                  <a:lnTo>
                    <a:pt x="428" y="97"/>
                  </a:lnTo>
                  <a:lnTo>
                    <a:pt x="431" y="93"/>
                  </a:lnTo>
                  <a:lnTo>
                    <a:pt x="432" y="88"/>
                  </a:lnTo>
                  <a:lnTo>
                    <a:pt x="431" y="84"/>
                  </a:lnTo>
                  <a:lnTo>
                    <a:pt x="428" y="79"/>
                  </a:lnTo>
                  <a:lnTo>
                    <a:pt x="348" y="13"/>
                  </a:lnTo>
                  <a:lnTo>
                    <a:pt x="348" y="13"/>
                  </a:lnTo>
                  <a:lnTo>
                    <a:pt x="345" y="12"/>
                  </a:lnTo>
                  <a:lnTo>
                    <a:pt x="341" y="12"/>
                  </a:lnTo>
                  <a:lnTo>
                    <a:pt x="339" y="13"/>
                  </a:lnTo>
                  <a:lnTo>
                    <a:pt x="338" y="18"/>
                  </a:lnTo>
                  <a:lnTo>
                    <a:pt x="338" y="54"/>
                  </a:lnTo>
                  <a:lnTo>
                    <a:pt x="338" y="54"/>
                  </a:lnTo>
                  <a:lnTo>
                    <a:pt x="338" y="67"/>
                  </a:lnTo>
                  <a:lnTo>
                    <a:pt x="212" y="67"/>
                  </a:lnTo>
                  <a:lnTo>
                    <a:pt x="212" y="48"/>
                  </a:lnTo>
                  <a:lnTo>
                    <a:pt x="212" y="48"/>
                  </a:lnTo>
                  <a:lnTo>
                    <a:pt x="210" y="37"/>
                  </a:lnTo>
                  <a:lnTo>
                    <a:pt x="207" y="28"/>
                  </a:lnTo>
                  <a:lnTo>
                    <a:pt x="204" y="21"/>
                  </a:lnTo>
                  <a:lnTo>
                    <a:pt x="198" y="15"/>
                  </a:lnTo>
                  <a:lnTo>
                    <a:pt x="191" y="9"/>
                  </a:lnTo>
                  <a:lnTo>
                    <a:pt x="183" y="4"/>
                  </a:lnTo>
                  <a:lnTo>
                    <a:pt x="174" y="1"/>
                  </a:lnTo>
                  <a:lnTo>
                    <a:pt x="165" y="0"/>
                  </a:lnTo>
                  <a:lnTo>
                    <a:pt x="47" y="0"/>
                  </a:lnTo>
                  <a:lnTo>
                    <a:pt x="47" y="0"/>
                  </a:lnTo>
                  <a:lnTo>
                    <a:pt x="38" y="1"/>
                  </a:lnTo>
                  <a:lnTo>
                    <a:pt x="29" y="4"/>
                  </a:lnTo>
                  <a:lnTo>
                    <a:pt x="21" y="9"/>
                  </a:lnTo>
                  <a:lnTo>
                    <a:pt x="14" y="15"/>
                  </a:lnTo>
                  <a:lnTo>
                    <a:pt x="8" y="21"/>
                  </a:lnTo>
                  <a:lnTo>
                    <a:pt x="5" y="28"/>
                  </a:lnTo>
                  <a:lnTo>
                    <a:pt x="2" y="37"/>
                  </a:lnTo>
                  <a:lnTo>
                    <a:pt x="0" y="48"/>
                  </a:lnTo>
                  <a:lnTo>
                    <a:pt x="0" y="130"/>
                  </a:lnTo>
                  <a:lnTo>
                    <a:pt x="0" y="130"/>
                  </a:lnTo>
                  <a:lnTo>
                    <a:pt x="2" y="139"/>
                  </a:lnTo>
                  <a:lnTo>
                    <a:pt x="5" y="148"/>
                  </a:lnTo>
                  <a:lnTo>
                    <a:pt x="8" y="156"/>
                  </a:lnTo>
                  <a:lnTo>
                    <a:pt x="14" y="163"/>
                  </a:lnTo>
                  <a:lnTo>
                    <a:pt x="21" y="169"/>
                  </a:lnTo>
                  <a:lnTo>
                    <a:pt x="29" y="172"/>
                  </a:lnTo>
                  <a:lnTo>
                    <a:pt x="38" y="175"/>
                  </a:lnTo>
                  <a:lnTo>
                    <a:pt x="47" y="177"/>
                  </a:lnTo>
                  <a:lnTo>
                    <a:pt x="47" y="177"/>
                  </a:lnTo>
                  <a:close/>
                  <a:moveTo>
                    <a:pt x="42" y="54"/>
                  </a:moveTo>
                  <a:lnTo>
                    <a:pt x="42" y="54"/>
                  </a:lnTo>
                  <a:lnTo>
                    <a:pt x="42" y="49"/>
                  </a:lnTo>
                  <a:lnTo>
                    <a:pt x="45" y="45"/>
                  </a:lnTo>
                  <a:lnTo>
                    <a:pt x="48" y="43"/>
                  </a:lnTo>
                  <a:lnTo>
                    <a:pt x="53" y="42"/>
                  </a:lnTo>
                  <a:lnTo>
                    <a:pt x="159" y="42"/>
                  </a:lnTo>
                  <a:lnTo>
                    <a:pt x="159" y="42"/>
                  </a:lnTo>
                  <a:lnTo>
                    <a:pt x="164" y="43"/>
                  </a:lnTo>
                  <a:lnTo>
                    <a:pt x="167" y="45"/>
                  </a:lnTo>
                  <a:lnTo>
                    <a:pt x="170" y="49"/>
                  </a:lnTo>
                  <a:lnTo>
                    <a:pt x="170" y="54"/>
                  </a:lnTo>
                  <a:lnTo>
                    <a:pt x="170" y="124"/>
                  </a:lnTo>
                  <a:lnTo>
                    <a:pt x="170" y="124"/>
                  </a:lnTo>
                  <a:lnTo>
                    <a:pt x="170" y="129"/>
                  </a:lnTo>
                  <a:lnTo>
                    <a:pt x="167" y="132"/>
                  </a:lnTo>
                  <a:lnTo>
                    <a:pt x="164" y="135"/>
                  </a:lnTo>
                  <a:lnTo>
                    <a:pt x="159" y="135"/>
                  </a:lnTo>
                  <a:lnTo>
                    <a:pt x="53" y="135"/>
                  </a:lnTo>
                  <a:lnTo>
                    <a:pt x="53" y="135"/>
                  </a:lnTo>
                  <a:lnTo>
                    <a:pt x="48" y="135"/>
                  </a:lnTo>
                  <a:lnTo>
                    <a:pt x="45" y="132"/>
                  </a:lnTo>
                  <a:lnTo>
                    <a:pt x="42" y="129"/>
                  </a:lnTo>
                  <a:lnTo>
                    <a:pt x="42" y="124"/>
                  </a:lnTo>
                  <a:lnTo>
                    <a:pt x="42"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65" name="Group 179"/>
          <p:cNvGrpSpPr/>
          <p:nvPr/>
        </p:nvGrpSpPr>
        <p:grpSpPr>
          <a:xfrm>
            <a:off x="1771850" y="3772060"/>
            <a:ext cx="401332" cy="434093"/>
            <a:chOff x="7150100" y="1187450"/>
            <a:chExt cx="622300" cy="673100"/>
          </a:xfrm>
          <a:solidFill>
            <a:schemeClr val="bg1"/>
          </a:solidFill>
        </p:grpSpPr>
        <p:sp>
          <p:nvSpPr>
            <p:cNvPr id="66" name="Freeform 297"/>
            <p:cNvSpPr>
              <a:spLocks noEditPoints="1"/>
            </p:cNvSpPr>
            <p:nvPr/>
          </p:nvSpPr>
          <p:spPr bwMode="auto">
            <a:xfrm>
              <a:off x="7150100" y="1187450"/>
              <a:ext cx="622300" cy="673100"/>
            </a:xfrm>
            <a:custGeom>
              <a:avLst/>
              <a:gdLst>
                <a:gd name="T0" fmla="*/ 326 w 392"/>
                <a:gd name="T1" fmla="*/ 35 h 424"/>
                <a:gd name="T2" fmla="*/ 326 w 392"/>
                <a:gd name="T3" fmla="*/ 21 h 424"/>
                <a:gd name="T4" fmla="*/ 320 w 392"/>
                <a:gd name="T5" fmla="*/ 6 h 424"/>
                <a:gd name="T6" fmla="*/ 305 w 392"/>
                <a:gd name="T7" fmla="*/ 0 h 424"/>
                <a:gd name="T8" fmla="*/ 296 w 392"/>
                <a:gd name="T9" fmla="*/ 1 h 424"/>
                <a:gd name="T10" fmla="*/ 286 w 392"/>
                <a:gd name="T11" fmla="*/ 13 h 424"/>
                <a:gd name="T12" fmla="*/ 284 w 392"/>
                <a:gd name="T13" fmla="*/ 35 h 424"/>
                <a:gd name="T14" fmla="*/ 215 w 392"/>
                <a:gd name="T15" fmla="*/ 21 h 424"/>
                <a:gd name="T16" fmla="*/ 214 w 392"/>
                <a:gd name="T17" fmla="*/ 13 h 424"/>
                <a:gd name="T18" fmla="*/ 203 w 392"/>
                <a:gd name="T19" fmla="*/ 1 h 424"/>
                <a:gd name="T20" fmla="*/ 196 w 392"/>
                <a:gd name="T21" fmla="*/ 0 h 424"/>
                <a:gd name="T22" fmla="*/ 181 w 392"/>
                <a:gd name="T23" fmla="*/ 6 h 424"/>
                <a:gd name="T24" fmla="*/ 175 w 392"/>
                <a:gd name="T25" fmla="*/ 21 h 424"/>
                <a:gd name="T26" fmla="*/ 108 w 392"/>
                <a:gd name="T27" fmla="*/ 35 h 424"/>
                <a:gd name="T28" fmla="*/ 108 w 392"/>
                <a:gd name="T29" fmla="*/ 21 h 424"/>
                <a:gd name="T30" fmla="*/ 102 w 392"/>
                <a:gd name="T31" fmla="*/ 6 h 424"/>
                <a:gd name="T32" fmla="*/ 87 w 392"/>
                <a:gd name="T33" fmla="*/ 0 h 424"/>
                <a:gd name="T34" fmla="*/ 78 w 392"/>
                <a:gd name="T35" fmla="*/ 1 h 424"/>
                <a:gd name="T36" fmla="*/ 68 w 392"/>
                <a:gd name="T37" fmla="*/ 13 h 424"/>
                <a:gd name="T38" fmla="*/ 66 w 392"/>
                <a:gd name="T39" fmla="*/ 35 h 424"/>
                <a:gd name="T40" fmla="*/ 43 w 392"/>
                <a:gd name="T41" fmla="*/ 35 h 424"/>
                <a:gd name="T42" fmla="*/ 27 w 392"/>
                <a:gd name="T43" fmla="*/ 40 h 424"/>
                <a:gd name="T44" fmla="*/ 13 w 392"/>
                <a:gd name="T45" fmla="*/ 49 h 424"/>
                <a:gd name="T46" fmla="*/ 3 w 392"/>
                <a:gd name="T47" fmla="*/ 62 h 424"/>
                <a:gd name="T48" fmla="*/ 0 w 392"/>
                <a:gd name="T49" fmla="*/ 78 h 424"/>
                <a:gd name="T50" fmla="*/ 0 w 392"/>
                <a:gd name="T51" fmla="*/ 381 h 424"/>
                <a:gd name="T52" fmla="*/ 3 w 392"/>
                <a:gd name="T53" fmla="*/ 398 h 424"/>
                <a:gd name="T54" fmla="*/ 13 w 392"/>
                <a:gd name="T55" fmla="*/ 412 h 424"/>
                <a:gd name="T56" fmla="*/ 27 w 392"/>
                <a:gd name="T57" fmla="*/ 421 h 424"/>
                <a:gd name="T58" fmla="*/ 43 w 392"/>
                <a:gd name="T59" fmla="*/ 424 h 424"/>
                <a:gd name="T60" fmla="*/ 349 w 392"/>
                <a:gd name="T61" fmla="*/ 424 h 424"/>
                <a:gd name="T62" fmla="*/ 365 w 392"/>
                <a:gd name="T63" fmla="*/ 421 h 424"/>
                <a:gd name="T64" fmla="*/ 379 w 392"/>
                <a:gd name="T65" fmla="*/ 412 h 424"/>
                <a:gd name="T66" fmla="*/ 388 w 392"/>
                <a:gd name="T67" fmla="*/ 398 h 424"/>
                <a:gd name="T68" fmla="*/ 392 w 392"/>
                <a:gd name="T69" fmla="*/ 381 h 424"/>
                <a:gd name="T70" fmla="*/ 392 w 392"/>
                <a:gd name="T71" fmla="*/ 78 h 424"/>
                <a:gd name="T72" fmla="*/ 388 w 392"/>
                <a:gd name="T73" fmla="*/ 62 h 424"/>
                <a:gd name="T74" fmla="*/ 379 w 392"/>
                <a:gd name="T75" fmla="*/ 49 h 424"/>
                <a:gd name="T76" fmla="*/ 365 w 392"/>
                <a:gd name="T77" fmla="*/ 40 h 424"/>
                <a:gd name="T78" fmla="*/ 349 w 392"/>
                <a:gd name="T79" fmla="*/ 35 h 424"/>
                <a:gd name="T80" fmla="*/ 349 w 392"/>
                <a:gd name="T81" fmla="*/ 378 h 424"/>
                <a:gd name="T82" fmla="*/ 43 w 392"/>
                <a:gd name="T83" fmla="*/ 81 h 424"/>
                <a:gd name="T84" fmla="*/ 66 w 392"/>
                <a:gd name="T85" fmla="*/ 96 h 424"/>
                <a:gd name="T86" fmla="*/ 68 w 392"/>
                <a:gd name="T87" fmla="*/ 103 h 424"/>
                <a:gd name="T88" fmla="*/ 78 w 392"/>
                <a:gd name="T89" fmla="*/ 115 h 424"/>
                <a:gd name="T90" fmla="*/ 87 w 392"/>
                <a:gd name="T91" fmla="*/ 116 h 424"/>
                <a:gd name="T92" fmla="*/ 102 w 392"/>
                <a:gd name="T93" fmla="*/ 110 h 424"/>
                <a:gd name="T94" fmla="*/ 108 w 392"/>
                <a:gd name="T95" fmla="*/ 96 h 424"/>
                <a:gd name="T96" fmla="*/ 175 w 392"/>
                <a:gd name="T97" fmla="*/ 81 h 424"/>
                <a:gd name="T98" fmla="*/ 175 w 392"/>
                <a:gd name="T99" fmla="*/ 96 h 424"/>
                <a:gd name="T100" fmla="*/ 181 w 392"/>
                <a:gd name="T101" fmla="*/ 110 h 424"/>
                <a:gd name="T102" fmla="*/ 196 w 392"/>
                <a:gd name="T103" fmla="*/ 116 h 424"/>
                <a:gd name="T104" fmla="*/ 203 w 392"/>
                <a:gd name="T105" fmla="*/ 115 h 424"/>
                <a:gd name="T106" fmla="*/ 214 w 392"/>
                <a:gd name="T107" fmla="*/ 103 h 424"/>
                <a:gd name="T108" fmla="*/ 215 w 392"/>
                <a:gd name="T109" fmla="*/ 81 h 424"/>
                <a:gd name="T110" fmla="*/ 284 w 392"/>
                <a:gd name="T111" fmla="*/ 96 h 424"/>
                <a:gd name="T112" fmla="*/ 286 w 392"/>
                <a:gd name="T113" fmla="*/ 103 h 424"/>
                <a:gd name="T114" fmla="*/ 296 w 392"/>
                <a:gd name="T115" fmla="*/ 115 h 424"/>
                <a:gd name="T116" fmla="*/ 305 w 392"/>
                <a:gd name="T117" fmla="*/ 116 h 424"/>
                <a:gd name="T118" fmla="*/ 320 w 392"/>
                <a:gd name="T119" fmla="*/ 110 h 424"/>
                <a:gd name="T120" fmla="*/ 326 w 392"/>
                <a:gd name="T121" fmla="*/ 96 h 424"/>
                <a:gd name="T122" fmla="*/ 349 w 392"/>
                <a:gd name="T123" fmla="*/ 8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2" h="424">
                  <a:moveTo>
                    <a:pt x="349" y="35"/>
                  </a:moveTo>
                  <a:lnTo>
                    <a:pt x="326" y="35"/>
                  </a:lnTo>
                  <a:lnTo>
                    <a:pt x="326" y="21"/>
                  </a:lnTo>
                  <a:lnTo>
                    <a:pt x="326" y="21"/>
                  </a:lnTo>
                  <a:lnTo>
                    <a:pt x="323" y="13"/>
                  </a:lnTo>
                  <a:lnTo>
                    <a:pt x="320" y="6"/>
                  </a:lnTo>
                  <a:lnTo>
                    <a:pt x="312" y="1"/>
                  </a:lnTo>
                  <a:lnTo>
                    <a:pt x="305" y="0"/>
                  </a:lnTo>
                  <a:lnTo>
                    <a:pt x="305" y="0"/>
                  </a:lnTo>
                  <a:lnTo>
                    <a:pt x="296" y="1"/>
                  </a:lnTo>
                  <a:lnTo>
                    <a:pt x="290" y="6"/>
                  </a:lnTo>
                  <a:lnTo>
                    <a:pt x="286" y="13"/>
                  </a:lnTo>
                  <a:lnTo>
                    <a:pt x="284" y="21"/>
                  </a:lnTo>
                  <a:lnTo>
                    <a:pt x="284" y="35"/>
                  </a:lnTo>
                  <a:lnTo>
                    <a:pt x="215" y="35"/>
                  </a:lnTo>
                  <a:lnTo>
                    <a:pt x="215" y="21"/>
                  </a:lnTo>
                  <a:lnTo>
                    <a:pt x="215" y="21"/>
                  </a:lnTo>
                  <a:lnTo>
                    <a:pt x="214" y="13"/>
                  </a:lnTo>
                  <a:lnTo>
                    <a:pt x="209" y="6"/>
                  </a:lnTo>
                  <a:lnTo>
                    <a:pt x="203" y="1"/>
                  </a:lnTo>
                  <a:lnTo>
                    <a:pt x="196" y="0"/>
                  </a:lnTo>
                  <a:lnTo>
                    <a:pt x="196" y="0"/>
                  </a:lnTo>
                  <a:lnTo>
                    <a:pt x="187" y="1"/>
                  </a:lnTo>
                  <a:lnTo>
                    <a:pt x="181" y="6"/>
                  </a:lnTo>
                  <a:lnTo>
                    <a:pt x="177" y="13"/>
                  </a:lnTo>
                  <a:lnTo>
                    <a:pt x="175" y="21"/>
                  </a:lnTo>
                  <a:lnTo>
                    <a:pt x="175" y="35"/>
                  </a:lnTo>
                  <a:lnTo>
                    <a:pt x="108" y="35"/>
                  </a:lnTo>
                  <a:lnTo>
                    <a:pt x="108" y="21"/>
                  </a:lnTo>
                  <a:lnTo>
                    <a:pt x="108" y="21"/>
                  </a:lnTo>
                  <a:lnTo>
                    <a:pt x="106" y="13"/>
                  </a:lnTo>
                  <a:lnTo>
                    <a:pt x="102" y="6"/>
                  </a:lnTo>
                  <a:lnTo>
                    <a:pt x="94" y="1"/>
                  </a:lnTo>
                  <a:lnTo>
                    <a:pt x="87" y="0"/>
                  </a:lnTo>
                  <a:lnTo>
                    <a:pt x="87" y="0"/>
                  </a:lnTo>
                  <a:lnTo>
                    <a:pt x="78" y="1"/>
                  </a:lnTo>
                  <a:lnTo>
                    <a:pt x="72" y="6"/>
                  </a:lnTo>
                  <a:lnTo>
                    <a:pt x="68" y="13"/>
                  </a:lnTo>
                  <a:lnTo>
                    <a:pt x="66" y="21"/>
                  </a:lnTo>
                  <a:lnTo>
                    <a:pt x="66" y="35"/>
                  </a:lnTo>
                  <a:lnTo>
                    <a:pt x="43" y="35"/>
                  </a:lnTo>
                  <a:lnTo>
                    <a:pt x="43" y="35"/>
                  </a:lnTo>
                  <a:lnTo>
                    <a:pt x="34" y="37"/>
                  </a:lnTo>
                  <a:lnTo>
                    <a:pt x="27" y="40"/>
                  </a:lnTo>
                  <a:lnTo>
                    <a:pt x="19" y="43"/>
                  </a:lnTo>
                  <a:lnTo>
                    <a:pt x="13" y="49"/>
                  </a:lnTo>
                  <a:lnTo>
                    <a:pt x="7" y="54"/>
                  </a:lnTo>
                  <a:lnTo>
                    <a:pt x="3" y="62"/>
                  </a:lnTo>
                  <a:lnTo>
                    <a:pt x="1" y="69"/>
                  </a:lnTo>
                  <a:lnTo>
                    <a:pt x="0" y="78"/>
                  </a:lnTo>
                  <a:lnTo>
                    <a:pt x="0" y="381"/>
                  </a:lnTo>
                  <a:lnTo>
                    <a:pt x="0" y="381"/>
                  </a:lnTo>
                  <a:lnTo>
                    <a:pt x="1" y="390"/>
                  </a:lnTo>
                  <a:lnTo>
                    <a:pt x="3" y="398"/>
                  </a:lnTo>
                  <a:lnTo>
                    <a:pt x="7" y="405"/>
                  </a:lnTo>
                  <a:lnTo>
                    <a:pt x="13" y="412"/>
                  </a:lnTo>
                  <a:lnTo>
                    <a:pt x="19" y="417"/>
                  </a:lnTo>
                  <a:lnTo>
                    <a:pt x="27" y="421"/>
                  </a:lnTo>
                  <a:lnTo>
                    <a:pt x="34" y="423"/>
                  </a:lnTo>
                  <a:lnTo>
                    <a:pt x="43" y="424"/>
                  </a:lnTo>
                  <a:lnTo>
                    <a:pt x="349" y="424"/>
                  </a:lnTo>
                  <a:lnTo>
                    <a:pt x="349" y="424"/>
                  </a:lnTo>
                  <a:lnTo>
                    <a:pt x="358" y="423"/>
                  </a:lnTo>
                  <a:lnTo>
                    <a:pt x="365" y="421"/>
                  </a:lnTo>
                  <a:lnTo>
                    <a:pt x="373" y="417"/>
                  </a:lnTo>
                  <a:lnTo>
                    <a:pt x="379" y="412"/>
                  </a:lnTo>
                  <a:lnTo>
                    <a:pt x="385" y="405"/>
                  </a:lnTo>
                  <a:lnTo>
                    <a:pt x="388" y="398"/>
                  </a:lnTo>
                  <a:lnTo>
                    <a:pt x="391" y="390"/>
                  </a:lnTo>
                  <a:lnTo>
                    <a:pt x="392" y="381"/>
                  </a:lnTo>
                  <a:lnTo>
                    <a:pt x="392" y="78"/>
                  </a:lnTo>
                  <a:lnTo>
                    <a:pt x="392" y="78"/>
                  </a:lnTo>
                  <a:lnTo>
                    <a:pt x="391" y="69"/>
                  </a:lnTo>
                  <a:lnTo>
                    <a:pt x="388" y="62"/>
                  </a:lnTo>
                  <a:lnTo>
                    <a:pt x="385" y="54"/>
                  </a:lnTo>
                  <a:lnTo>
                    <a:pt x="379" y="49"/>
                  </a:lnTo>
                  <a:lnTo>
                    <a:pt x="373" y="43"/>
                  </a:lnTo>
                  <a:lnTo>
                    <a:pt x="365" y="40"/>
                  </a:lnTo>
                  <a:lnTo>
                    <a:pt x="358" y="37"/>
                  </a:lnTo>
                  <a:lnTo>
                    <a:pt x="349" y="35"/>
                  </a:lnTo>
                  <a:lnTo>
                    <a:pt x="349" y="35"/>
                  </a:lnTo>
                  <a:close/>
                  <a:moveTo>
                    <a:pt x="349" y="378"/>
                  </a:moveTo>
                  <a:lnTo>
                    <a:pt x="43" y="378"/>
                  </a:lnTo>
                  <a:lnTo>
                    <a:pt x="43" y="81"/>
                  </a:lnTo>
                  <a:lnTo>
                    <a:pt x="66" y="81"/>
                  </a:lnTo>
                  <a:lnTo>
                    <a:pt x="66" y="96"/>
                  </a:lnTo>
                  <a:lnTo>
                    <a:pt x="66" y="96"/>
                  </a:lnTo>
                  <a:lnTo>
                    <a:pt x="68" y="103"/>
                  </a:lnTo>
                  <a:lnTo>
                    <a:pt x="72" y="110"/>
                  </a:lnTo>
                  <a:lnTo>
                    <a:pt x="78" y="115"/>
                  </a:lnTo>
                  <a:lnTo>
                    <a:pt x="87" y="116"/>
                  </a:lnTo>
                  <a:lnTo>
                    <a:pt x="87" y="116"/>
                  </a:lnTo>
                  <a:lnTo>
                    <a:pt x="94" y="115"/>
                  </a:lnTo>
                  <a:lnTo>
                    <a:pt x="102" y="110"/>
                  </a:lnTo>
                  <a:lnTo>
                    <a:pt x="106" y="103"/>
                  </a:lnTo>
                  <a:lnTo>
                    <a:pt x="108" y="96"/>
                  </a:lnTo>
                  <a:lnTo>
                    <a:pt x="108" y="81"/>
                  </a:lnTo>
                  <a:lnTo>
                    <a:pt x="175" y="81"/>
                  </a:lnTo>
                  <a:lnTo>
                    <a:pt x="175" y="96"/>
                  </a:lnTo>
                  <a:lnTo>
                    <a:pt x="175" y="96"/>
                  </a:lnTo>
                  <a:lnTo>
                    <a:pt x="177" y="103"/>
                  </a:lnTo>
                  <a:lnTo>
                    <a:pt x="181" y="110"/>
                  </a:lnTo>
                  <a:lnTo>
                    <a:pt x="187" y="115"/>
                  </a:lnTo>
                  <a:lnTo>
                    <a:pt x="196" y="116"/>
                  </a:lnTo>
                  <a:lnTo>
                    <a:pt x="196" y="116"/>
                  </a:lnTo>
                  <a:lnTo>
                    <a:pt x="203" y="115"/>
                  </a:lnTo>
                  <a:lnTo>
                    <a:pt x="209" y="110"/>
                  </a:lnTo>
                  <a:lnTo>
                    <a:pt x="214" y="103"/>
                  </a:lnTo>
                  <a:lnTo>
                    <a:pt x="215" y="96"/>
                  </a:lnTo>
                  <a:lnTo>
                    <a:pt x="215" y="81"/>
                  </a:lnTo>
                  <a:lnTo>
                    <a:pt x="284" y="81"/>
                  </a:lnTo>
                  <a:lnTo>
                    <a:pt x="284" y="96"/>
                  </a:lnTo>
                  <a:lnTo>
                    <a:pt x="284" y="96"/>
                  </a:lnTo>
                  <a:lnTo>
                    <a:pt x="286" y="103"/>
                  </a:lnTo>
                  <a:lnTo>
                    <a:pt x="290" y="110"/>
                  </a:lnTo>
                  <a:lnTo>
                    <a:pt x="296" y="115"/>
                  </a:lnTo>
                  <a:lnTo>
                    <a:pt x="305" y="116"/>
                  </a:lnTo>
                  <a:lnTo>
                    <a:pt x="305" y="116"/>
                  </a:lnTo>
                  <a:lnTo>
                    <a:pt x="312" y="115"/>
                  </a:lnTo>
                  <a:lnTo>
                    <a:pt x="320" y="110"/>
                  </a:lnTo>
                  <a:lnTo>
                    <a:pt x="323" y="103"/>
                  </a:lnTo>
                  <a:lnTo>
                    <a:pt x="326" y="96"/>
                  </a:lnTo>
                  <a:lnTo>
                    <a:pt x="326" y="81"/>
                  </a:lnTo>
                  <a:lnTo>
                    <a:pt x="349" y="81"/>
                  </a:lnTo>
                  <a:lnTo>
                    <a:pt x="349" y="3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7" name="Freeform 298"/>
            <p:cNvSpPr/>
            <p:nvPr/>
          </p:nvSpPr>
          <p:spPr bwMode="auto">
            <a:xfrm>
              <a:off x="7285038" y="1444625"/>
              <a:ext cx="349250" cy="257175"/>
            </a:xfrm>
            <a:custGeom>
              <a:avLst/>
              <a:gdLst>
                <a:gd name="T0" fmla="*/ 196 w 220"/>
                <a:gd name="T1" fmla="*/ 3 h 162"/>
                <a:gd name="T2" fmla="*/ 196 w 220"/>
                <a:gd name="T3" fmla="*/ 3 h 162"/>
                <a:gd name="T4" fmla="*/ 194 w 220"/>
                <a:gd name="T5" fmla="*/ 0 h 162"/>
                <a:gd name="T6" fmla="*/ 191 w 220"/>
                <a:gd name="T7" fmla="*/ 0 h 162"/>
                <a:gd name="T8" fmla="*/ 186 w 220"/>
                <a:gd name="T9" fmla="*/ 0 h 162"/>
                <a:gd name="T10" fmla="*/ 183 w 220"/>
                <a:gd name="T11" fmla="*/ 3 h 162"/>
                <a:gd name="T12" fmla="*/ 86 w 220"/>
                <a:gd name="T13" fmla="*/ 100 h 162"/>
                <a:gd name="T14" fmla="*/ 86 w 220"/>
                <a:gd name="T15" fmla="*/ 100 h 162"/>
                <a:gd name="T16" fmla="*/ 83 w 220"/>
                <a:gd name="T17" fmla="*/ 102 h 162"/>
                <a:gd name="T18" fmla="*/ 80 w 220"/>
                <a:gd name="T19" fmla="*/ 103 h 162"/>
                <a:gd name="T20" fmla="*/ 77 w 220"/>
                <a:gd name="T21" fmla="*/ 102 h 162"/>
                <a:gd name="T22" fmla="*/ 74 w 220"/>
                <a:gd name="T23" fmla="*/ 100 h 162"/>
                <a:gd name="T24" fmla="*/ 37 w 220"/>
                <a:gd name="T25" fmla="*/ 65 h 162"/>
                <a:gd name="T26" fmla="*/ 37 w 220"/>
                <a:gd name="T27" fmla="*/ 65 h 162"/>
                <a:gd name="T28" fmla="*/ 34 w 220"/>
                <a:gd name="T29" fmla="*/ 63 h 162"/>
                <a:gd name="T30" fmla="*/ 31 w 220"/>
                <a:gd name="T31" fmla="*/ 62 h 162"/>
                <a:gd name="T32" fmla="*/ 28 w 220"/>
                <a:gd name="T33" fmla="*/ 63 h 162"/>
                <a:gd name="T34" fmla="*/ 26 w 220"/>
                <a:gd name="T35" fmla="*/ 65 h 162"/>
                <a:gd name="T36" fmla="*/ 3 w 220"/>
                <a:gd name="T37" fmla="*/ 87 h 162"/>
                <a:gd name="T38" fmla="*/ 3 w 220"/>
                <a:gd name="T39" fmla="*/ 87 h 162"/>
                <a:gd name="T40" fmla="*/ 2 w 220"/>
                <a:gd name="T41" fmla="*/ 90 h 162"/>
                <a:gd name="T42" fmla="*/ 0 w 220"/>
                <a:gd name="T43" fmla="*/ 93 h 162"/>
                <a:gd name="T44" fmla="*/ 2 w 220"/>
                <a:gd name="T45" fmla="*/ 96 h 162"/>
                <a:gd name="T46" fmla="*/ 3 w 220"/>
                <a:gd name="T47" fmla="*/ 99 h 162"/>
                <a:gd name="T48" fmla="*/ 59 w 220"/>
                <a:gd name="T49" fmla="*/ 155 h 162"/>
                <a:gd name="T50" fmla="*/ 59 w 220"/>
                <a:gd name="T51" fmla="*/ 155 h 162"/>
                <a:gd name="T52" fmla="*/ 67 w 220"/>
                <a:gd name="T53" fmla="*/ 159 h 162"/>
                <a:gd name="T54" fmla="*/ 74 w 220"/>
                <a:gd name="T55" fmla="*/ 162 h 162"/>
                <a:gd name="T56" fmla="*/ 84 w 220"/>
                <a:gd name="T57" fmla="*/ 162 h 162"/>
                <a:gd name="T58" fmla="*/ 84 w 220"/>
                <a:gd name="T59" fmla="*/ 162 h 162"/>
                <a:gd name="T60" fmla="*/ 92 w 220"/>
                <a:gd name="T61" fmla="*/ 159 h 162"/>
                <a:gd name="T62" fmla="*/ 99 w 220"/>
                <a:gd name="T63" fmla="*/ 155 h 162"/>
                <a:gd name="T64" fmla="*/ 219 w 220"/>
                <a:gd name="T65" fmla="*/ 37 h 162"/>
                <a:gd name="T66" fmla="*/ 219 w 220"/>
                <a:gd name="T67" fmla="*/ 37 h 162"/>
                <a:gd name="T68" fmla="*/ 220 w 220"/>
                <a:gd name="T69" fmla="*/ 34 h 162"/>
                <a:gd name="T70" fmla="*/ 220 w 220"/>
                <a:gd name="T71" fmla="*/ 29 h 162"/>
                <a:gd name="T72" fmla="*/ 220 w 220"/>
                <a:gd name="T73" fmla="*/ 26 h 162"/>
                <a:gd name="T74" fmla="*/ 219 w 220"/>
                <a:gd name="T75" fmla="*/ 24 h 162"/>
                <a:gd name="T76" fmla="*/ 196 w 220"/>
                <a:gd name="T77" fmla="*/ 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0" h="162">
                  <a:moveTo>
                    <a:pt x="196" y="3"/>
                  </a:moveTo>
                  <a:lnTo>
                    <a:pt x="196" y="3"/>
                  </a:lnTo>
                  <a:lnTo>
                    <a:pt x="194" y="0"/>
                  </a:lnTo>
                  <a:lnTo>
                    <a:pt x="191" y="0"/>
                  </a:lnTo>
                  <a:lnTo>
                    <a:pt x="186" y="0"/>
                  </a:lnTo>
                  <a:lnTo>
                    <a:pt x="183" y="3"/>
                  </a:lnTo>
                  <a:lnTo>
                    <a:pt x="86" y="100"/>
                  </a:lnTo>
                  <a:lnTo>
                    <a:pt x="86" y="100"/>
                  </a:lnTo>
                  <a:lnTo>
                    <a:pt x="83" y="102"/>
                  </a:lnTo>
                  <a:lnTo>
                    <a:pt x="80" y="103"/>
                  </a:lnTo>
                  <a:lnTo>
                    <a:pt x="77" y="102"/>
                  </a:lnTo>
                  <a:lnTo>
                    <a:pt x="74" y="100"/>
                  </a:lnTo>
                  <a:lnTo>
                    <a:pt x="37" y="65"/>
                  </a:lnTo>
                  <a:lnTo>
                    <a:pt x="37" y="65"/>
                  </a:lnTo>
                  <a:lnTo>
                    <a:pt x="34" y="63"/>
                  </a:lnTo>
                  <a:lnTo>
                    <a:pt x="31" y="62"/>
                  </a:lnTo>
                  <a:lnTo>
                    <a:pt x="28" y="63"/>
                  </a:lnTo>
                  <a:lnTo>
                    <a:pt x="26" y="65"/>
                  </a:lnTo>
                  <a:lnTo>
                    <a:pt x="3" y="87"/>
                  </a:lnTo>
                  <a:lnTo>
                    <a:pt x="3" y="87"/>
                  </a:lnTo>
                  <a:lnTo>
                    <a:pt x="2" y="90"/>
                  </a:lnTo>
                  <a:lnTo>
                    <a:pt x="0" y="93"/>
                  </a:lnTo>
                  <a:lnTo>
                    <a:pt x="2" y="96"/>
                  </a:lnTo>
                  <a:lnTo>
                    <a:pt x="3" y="99"/>
                  </a:lnTo>
                  <a:lnTo>
                    <a:pt x="59" y="155"/>
                  </a:lnTo>
                  <a:lnTo>
                    <a:pt x="59" y="155"/>
                  </a:lnTo>
                  <a:lnTo>
                    <a:pt x="67" y="159"/>
                  </a:lnTo>
                  <a:lnTo>
                    <a:pt x="74" y="162"/>
                  </a:lnTo>
                  <a:lnTo>
                    <a:pt x="84" y="162"/>
                  </a:lnTo>
                  <a:lnTo>
                    <a:pt x="84" y="162"/>
                  </a:lnTo>
                  <a:lnTo>
                    <a:pt x="92" y="159"/>
                  </a:lnTo>
                  <a:lnTo>
                    <a:pt x="99" y="155"/>
                  </a:lnTo>
                  <a:lnTo>
                    <a:pt x="219" y="37"/>
                  </a:lnTo>
                  <a:lnTo>
                    <a:pt x="219" y="37"/>
                  </a:lnTo>
                  <a:lnTo>
                    <a:pt x="220" y="34"/>
                  </a:lnTo>
                  <a:lnTo>
                    <a:pt x="220" y="29"/>
                  </a:lnTo>
                  <a:lnTo>
                    <a:pt x="220" y="26"/>
                  </a:lnTo>
                  <a:lnTo>
                    <a:pt x="219" y="24"/>
                  </a:lnTo>
                  <a:lnTo>
                    <a:pt x="19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endParaRPr lang="en-US" sz="2400">
                <a:solidFill>
                  <a:prstClr val="black"/>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sp>
        <p:nvSpPr>
          <p:cNvPr id="69" name="文本框 68"/>
          <p:cNvSpPr txBox="1"/>
          <p:nvPr/>
        </p:nvSpPr>
        <p:spPr>
          <a:xfrm>
            <a:off x="5086211" y="0"/>
            <a:ext cx="2019579" cy="578539"/>
          </a:xfrm>
          <a:prstGeom prst="rect">
            <a:avLst/>
          </a:prstGeom>
          <a:solidFill>
            <a:srgbClr val="2B6DFF"/>
          </a:solidFill>
        </p:spPr>
        <p:txBody>
          <a:bodyPr wrap="none" rtlCol="0">
            <a:noAutofit/>
            <a:scene3d>
              <a:camera prst="orthographicFront"/>
              <a:lightRig rig="threePt" dir="t"/>
            </a:scene3d>
            <a:sp3d contourW="12700"/>
          </a:bodyPr>
          <a:lstStyle/>
          <a:p>
            <a:pPr algn="dist"/>
            <a:r>
              <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疾病知识</a:t>
            </a:r>
            <a:endPar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par>
                          <p:cTn id="54" fill="hold">
                            <p:stCondLst>
                              <p:cond delay="5000"/>
                            </p:stCondLst>
                            <p:childTnLst>
                              <p:par>
                                <p:cTn id="55" presetID="14" presetClass="entr" presetSubtype="10"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randombar(horizontal)">
                                      <p:cBhvr>
                                        <p:cTn id="5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43" grpId="0"/>
      <p:bldP spid="48" grpId="0"/>
      <p:bldP spid="53" grpId="0"/>
      <p:bldP spid="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929360" y="2277264"/>
            <a:ext cx="6824897" cy="2639600"/>
            <a:chOff x="2438399" y="2337959"/>
            <a:chExt cx="6226629" cy="2408213"/>
          </a:xfrm>
          <a:solidFill>
            <a:srgbClr val="2B6DFF"/>
          </a:solidFill>
        </p:grpSpPr>
        <p:cxnSp>
          <p:nvCxnSpPr>
            <p:cNvPr id="15" name="直接连接符 14"/>
            <p:cNvCxnSpPr>
              <a:endCxn id="19" idx="1"/>
            </p:cNvCxnSpPr>
            <p:nvPr/>
          </p:nvCxnSpPr>
          <p:spPr>
            <a:xfrm flipV="1">
              <a:off x="2931885" y="3055258"/>
              <a:ext cx="1328523" cy="791028"/>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464408" y="3104699"/>
              <a:ext cx="2033670" cy="1314901"/>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6786369" y="2766587"/>
              <a:ext cx="1424181" cy="1653013"/>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438399" y="3846286"/>
              <a:ext cx="493486" cy="4934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9" name="矩形 18"/>
            <p:cNvSpPr/>
            <p:nvPr/>
          </p:nvSpPr>
          <p:spPr>
            <a:xfrm>
              <a:off x="4260408" y="2931886"/>
              <a:ext cx="246744" cy="2467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0" name="矩形 19"/>
            <p:cNvSpPr/>
            <p:nvPr/>
          </p:nvSpPr>
          <p:spPr>
            <a:xfrm>
              <a:off x="6445502" y="4339772"/>
              <a:ext cx="406400" cy="406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1" name="矩形 20"/>
            <p:cNvSpPr/>
            <p:nvPr/>
          </p:nvSpPr>
          <p:spPr>
            <a:xfrm>
              <a:off x="8071101" y="2337959"/>
              <a:ext cx="593927" cy="5939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lumMod val="25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sp>
        <p:nvSpPr>
          <p:cNvPr id="22" name="išľíďè"/>
          <p:cNvSpPr/>
          <p:nvPr/>
        </p:nvSpPr>
        <p:spPr bwMode="auto">
          <a:xfrm>
            <a:off x="997330" y="5037261"/>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20000"/>
              </a:lnSpc>
              <a:spcBef>
                <a:spcPct val="0"/>
              </a:spcBef>
            </a:pPr>
            <a:r>
              <a:rPr lang="zh-CN" altLang="en-US" sz="14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可通过空气、短距离飞沫或接触呼吸道分泌物等途径传播</a:t>
            </a:r>
            <a:endParaRPr lang="zh-CN" altLang="en-US" sz="14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4" name="išľíďè"/>
          <p:cNvSpPr/>
          <p:nvPr/>
        </p:nvSpPr>
        <p:spPr bwMode="auto">
          <a:xfrm>
            <a:off x="2763100" y="390327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20000"/>
              </a:lnSpc>
              <a:spcBef>
                <a:spcPct val="0"/>
              </a:spcBef>
            </a:pPr>
            <a:r>
              <a:rPr lang="zh-CN" altLang="en-US" sz="14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冬春季寒冷，学生在外边活动减少，多集中在教室内，这更增加了传染机会</a:t>
            </a:r>
            <a:endParaRPr lang="zh-CN" altLang="en-US" sz="14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6" name="išľíďè"/>
          <p:cNvSpPr/>
          <p:nvPr/>
        </p:nvSpPr>
        <p:spPr bwMode="auto">
          <a:xfrm>
            <a:off x="5299740" y="535595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20000"/>
              </a:lnSpc>
              <a:spcBef>
                <a:spcPct val="0"/>
              </a:spcBef>
            </a:pPr>
            <a:r>
              <a:rPr lang="zh-CN" altLang="en-US" sz="14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为了御寒，习惯把门窗关得很严，室内外的空气很难交换，空气相对静止的室内</a:t>
            </a:r>
            <a:endParaRPr lang="zh-CN" altLang="en-US" sz="14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8" name="išľíďè"/>
          <p:cNvSpPr/>
          <p:nvPr/>
        </p:nvSpPr>
        <p:spPr bwMode="auto">
          <a:xfrm>
            <a:off x="8870958" y="2370768"/>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20000"/>
              </a:lnSpc>
              <a:spcBef>
                <a:spcPct val="0"/>
              </a:spcBef>
            </a:pPr>
            <a:r>
              <a:rPr lang="zh-CN" altLang="en-US" sz="14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带有病菌、病毒的飞沫在空气中飘浮，学生在教室时间长</a:t>
            </a:r>
            <a:endParaRPr lang="zh-CN" altLang="en-US" sz="14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0" name="文本框 29"/>
          <p:cNvSpPr txBox="1"/>
          <p:nvPr/>
        </p:nvSpPr>
        <p:spPr>
          <a:xfrm>
            <a:off x="5086211" y="0"/>
            <a:ext cx="2019579" cy="578539"/>
          </a:xfrm>
          <a:prstGeom prst="rect">
            <a:avLst/>
          </a:prstGeom>
          <a:solidFill>
            <a:srgbClr val="2B6DFF"/>
          </a:solidFill>
        </p:spPr>
        <p:txBody>
          <a:bodyPr wrap="none" rtlCol="0">
            <a:noAutofit/>
            <a:scene3d>
              <a:camera prst="orthographicFront"/>
              <a:lightRig rig="threePt" dir="t"/>
            </a:scene3d>
            <a:sp3d contourW="12700"/>
          </a:bodyPr>
          <a:lstStyle/>
          <a:p>
            <a:pPr algn="dist"/>
            <a:r>
              <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疾病知识</a:t>
            </a:r>
            <a:endPar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8"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8188643" y="1925637"/>
            <a:ext cx="309563" cy="309563"/>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2</a:t>
            </a:r>
            <a:endParaRPr 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4" name="Oval 53"/>
          <p:cNvSpPr/>
          <p:nvPr/>
        </p:nvSpPr>
        <p:spPr>
          <a:xfrm>
            <a:off x="8188643" y="3462337"/>
            <a:ext cx="309563" cy="309563"/>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4</a:t>
            </a:r>
            <a:endParaRPr 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6" name="Oval 55"/>
          <p:cNvSpPr/>
          <p:nvPr/>
        </p:nvSpPr>
        <p:spPr>
          <a:xfrm>
            <a:off x="8188643" y="4992688"/>
            <a:ext cx="309563" cy="309563"/>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6</a:t>
            </a:r>
            <a:endParaRPr 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8" name="Oval 57"/>
          <p:cNvSpPr/>
          <p:nvPr/>
        </p:nvSpPr>
        <p:spPr>
          <a:xfrm>
            <a:off x="3343276" y="1922684"/>
            <a:ext cx="309563" cy="30956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1</a:t>
            </a:r>
            <a:endParaRPr lang="en-US" sz="105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9" name="Rectangle 58"/>
          <p:cNvSpPr/>
          <p:nvPr/>
        </p:nvSpPr>
        <p:spPr>
          <a:xfrm>
            <a:off x="1426902" y="1747499"/>
            <a:ext cx="1641475" cy="526298"/>
          </a:xfrm>
          <a:prstGeom prst="rect">
            <a:avLst/>
          </a:prstGeom>
        </p:spPr>
        <p:txBody>
          <a:bodyPr>
            <a:spAutoFit/>
          </a:bodyPr>
          <a:lstStyle/>
          <a:p>
            <a:pPr>
              <a:lnSpc>
                <a:spcPct val="120000"/>
              </a:lnSpc>
              <a:spcBef>
                <a:spcPct val="0"/>
              </a:spcBef>
              <a:buNone/>
            </a:pPr>
            <a:r>
              <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空气不新鲜，自然容易感染呼吸道传染病。</a:t>
            </a:r>
            <a:endPar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0" name="Oval 59"/>
          <p:cNvSpPr/>
          <p:nvPr/>
        </p:nvSpPr>
        <p:spPr>
          <a:xfrm>
            <a:off x="3348037" y="3462559"/>
            <a:ext cx="309563" cy="30956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3</a:t>
            </a:r>
            <a:endParaRPr 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62" name="Oval 61"/>
          <p:cNvSpPr/>
          <p:nvPr/>
        </p:nvSpPr>
        <p:spPr>
          <a:xfrm>
            <a:off x="3343276" y="5002434"/>
            <a:ext cx="309563" cy="307975"/>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5</a:t>
            </a:r>
            <a:endParaRPr 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7" name="Rectangle 58"/>
          <p:cNvSpPr/>
          <p:nvPr/>
        </p:nvSpPr>
        <p:spPr>
          <a:xfrm>
            <a:off x="1426902" y="3084851"/>
            <a:ext cx="1641475" cy="747897"/>
          </a:xfrm>
          <a:prstGeom prst="rect">
            <a:avLst/>
          </a:prstGeom>
        </p:spPr>
        <p:txBody>
          <a:bodyPr>
            <a:spAutoFit/>
          </a:bodyPr>
          <a:lstStyle/>
          <a:p>
            <a:pPr>
              <a:lnSpc>
                <a:spcPct val="120000"/>
              </a:lnSpc>
              <a:spcBef>
                <a:spcPct val="0"/>
              </a:spcBef>
              <a:buNone/>
            </a:pPr>
            <a:r>
              <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另外，寒冷的空气会使鼻黏膜的血管收缩，降低呼吸道的抵抗力</a:t>
            </a:r>
            <a:endPar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8" name="Rectangle 58"/>
          <p:cNvSpPr/>
          <p:nvPr/>
        </p:nvSpPr>
        <p:spPr>
          <a:xfrm>
            <a:off x="1426901" y="4829282"/>
            <a:ext cx="1641475" cy="1191095"/>
          </a:xfrm>
          <a:prstGeom prst="rect">
            <a:avLst/>
          </a:prstGeom>
        </p:spPr>
        <p:txBody>
          <a:bodyPr>
            <a:spAutoFit/>
          </a:bodyPr>
          <a:lstStyle/>
          <a:p>
            <a:pPr>
              <a:lnSpc>
                <a:spcPct val="120000"/>
              </a:lnSpc>
              <a:spcBef>
                <a:spcPct val="0"/>
              </a:spcBef>
              <a:buNone/>
            </a:pPr>
            <a:r>
              <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流脑是由脑膜炎双球菌感染引起的经呼吸道传播的一种化脓性脑膜炎，多在春季流行</a:t>
            </a:r>
            <a:endPar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9" name="Rectangle 58"/>
          <p:cNvSpPr/>
          <p:nvPr/>
        </p:nvSpPr>
        <p:spPr>
          <a:xfrm>
            <a:off x="8680506" y="1697951"/>
            <a:ext cx="1641475" cy="969496"/>
          </a:xfrm>
          <a:prstGeom prst="rect">
            <a:avLst/>
          </a:prstGeom>
        </p:spPr>
        <p:txBody>
          <a:bodyPr>
            <a:spAutoFit/>
          </a:bodyPr>
          <a:lstStyle/>
          <a:p>
            <a:pPr>
              <a:lnSpc>
                <a:spcPct val="120000"/>
              </a:lnSpc>
              <a:spcBef>
                <a:spcPct val="0"/>
              </a:spcBef>
              <a:buNone/>
            </a:pPr>
            <a:r>
              <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该病的一般表现症状是：突然高热，剧烈头痛，频繁呕吐，精神不振，颈项强直</a:t>
            </a:r>
            <a:endPar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0" name="Rectangle 58"/>
          <p:cNvSpPr/>
          <p:nvPr/>
        </p:nvSpPr>
        <p:spPr>
          <a:xfrm>
            <a:off x="8680506" y="3035303"/>
            <a:ext cx="1641475" cy="969496"/>
          </a:xfrm>
          <a:prstGeom prst="rect">
            <a:avLst/>
          </a:prstGeom>
        </p:spPr>
        <p:txBody>
          <a:bodyPr>
            <a:spAutoFit/>
          </a:bodyPr>
          <a:lstStyle/>
          <a:p>
            <a:pPr>
              <a:lnSpc>
                <a:spcPct val="120000"/>
              </a:lnSpc>
              <a:spcBef>
                <a:spcPct val="0"/>
              </a:spcBef>
              <a:buNone/>
            </a:pPr>
            <a:r>
              <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重者可出现昏迷、抽搐。流脑根据病情轻重分为普通型和暴发型</a:t>
            </a:r>
            <a:endPar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1" name="Rectangle 58"/>
          <p:cNvSpPr/>
          <p:nvPr/>
        </p:nvSpPr>
        <p:spPr>
          <a:xfrm>
            <a:off x="8680506" y="4779732"/>
            <a:ext cx="1641475" cy="969496"/>
          </a:xfrm>
          <a:prstGeom prst="rect">
            <a:avLst/>
          </a:prstGeom>
        </p:spPr>
        <p:txBody>
          <a:bodyPr>
            <a:spAutoFit/>
          </a:bodyPr>
          <a:lstStyle/>
          <a:p>
            <a:pPr>
              <a:lnSpc>
                <a:spcPct val="120000"/>
              </a:lnSpc>
              <a:spcBef>
                <a:spcPct val="0"/>
              </a:spcBef>
              <a:buNone/>
            </a:pPr>
            <a:r>
              <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暴发型起病急骤，常在</a:t>
            </a:r>
            <a:r>
              <a:rPr lang="en-US" altLang="zh-CN"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24</a:t>
            </a:r>
            <a:r>
              <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小时内出现严重休克和呼吸衰竭，危及生命</a:t>
            </a:r>
            <a:endParaRPr lang="zh-CN" altLang="en-US" sz="1200" dirty="0">
              <a:solidFill>
                <a:srgbClr val="33383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pic>
        <p:nvPicPr>
          <p:cNvPr id="15" name="图形 14"/>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977064" y="1899980"/>
            <a:ext cx="1946043" cy="3787248"/>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841" y="1532889"/>
            <a:ext cx="1747687" cy="4351740"/>
          </a:xfrm>
          <a:prstGeom prst="rect">
            <a:avLst/>
          </a:prstGeom>
        </p:spPr>
      </p:pic>
      <p:sp>
        <p:nvSpPr>
          <p:cNvPr id="22" name="文本框 21"/>
          <p:cNvSpPr txBox="1"/>
          <p:nvPr/>
        </p:nvSpPr>
        <p:spPr>
          <a:xfrm>
            <a:off x="5086211" y="0"/>
            <a:ext cx="2019579" cy="578539"/>
          </a:xfrm>
          <a:prstGeom prst="rect">
            <a:avLst/>
          </a:prstGeom>
          <a:solidFill>
            <a:srgbClr val="2B6DFF"/>
          </a:solidFill>
        </p:spPr>
        <p:txBody>
          <a:bodyPr wrap="none" rtlCol="0">
            <a:noAutofit/>
            <a:scene3d>
              <a:camera prst="orthographicFront"/>
              <a:lightRig rig="threePt" dir="t"/>
            </a:scene3d>
            <a:sp3d contourW="12700"/>
          </a:bodyPr>
          <a:lstStyle/>
          <a:p>
            <a:pPr algn="dist"/>
            <a:r>
              <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疾病知识</a:t>
            </a:r>
            <a:endPar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strVal val="#ppt_x"/>
                                          </p:val>
                                        </p:tav>
                                        <p:tav tm="100000">
                                          <p:val>
                                            <p:strVal val="#ppt_x"/>
                                          </p:val>
                                        </p:tav>
                                      </p:tavLst>
                                    </p:anim>
                                    <p:anim calcmode="lin" valueType="num">
                                      <p:cBhvr>
                                        <p:cTn id="15" dur="5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anim calcmode="lin" valueType="num">
                                      <p:cBhvr>
                                        <p:cTn id="20" dur="500" fill="hold"/>
                                        <p:tgtEl>
                                          <p:spTgt spid="56"/>
                                        </p:tgtEl>
                                        <p:attrNameLst>
                                          <p:attrName>ppt_x</p:attrName>
                                        </p:attrNameLst>
                                      </p:cBhvr>
                                      <p:tavLst>
                                        <p:tav tm="0">
                                          <p:val>
                                            <p:strVal val="#ppt_x"/>
                                          </p:val>
                                        </p:tav>
                                        <p:tav tm="100000">
                                          <p:val>
                                            <p:strVal val="#ppt_x"/>
                                          </p:val>
                                        </p:tav>
                                      </p:tavLst>
                                    </p:anim>
                                    <p:anim calcmode="lin" valueType="num">
                                      <p:cBhvr>
                                        <p:cTn id="21" dur="500" fill="hold"/>
                                        <p:tgtEl>
                                          <p:spTgt spid="5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anim calcmode="lin" valueType="num">
                                      <p:cBhvr>
                                        <p:cTn id="26" dur="500" fill="hold"/>
                                        <p:tgtEl>
                                          <p:spTgt spid="58"/>
                                        </p:tgtEl>
                                        <p:attrNameLst>
                                          <p:attrName>ppt_x</p:attrName>
                                        </p:attrNameLst>
                                      </p:cBhvr>
                                      <p:tavLst>
                                        <p:tav tm="0">
                                          <p:val>
                                            <p:strVal val="#ppt_x"/>
                                          </p:val>
                                        </p:tav>
                                        <p:tav tm="100000">
                                          <p:val>
                                            <p:strVal val="#ppt_x"/>
                                          </p:val>
                                        </p:tav>
                                      </p:tavLst>
                                    </p:anim>
                                    <p:anim calcmode="lin" valueType="num">
                                      <p:cBhvr>
                                        <p:cTn id="27" dur="500" fill="hold"/>
                                        <p:tgtEl>
                                          <p:spTgt spid="5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anim calcmode="lin" valueType="num">
                                      <p:cBhvr>
                                        <p:cTn id="32" dur="500" fill="hold"/>
                                        <p:tgtEl>
                                          <p:spTgt spid="59"/>
                                        </p:tgtEl>
                                        <p:attrNameLst>
                                          <p:attrName>ppt_x</p:attrName>
                                        </p:attrNameLst>
                                      </p:cBhvr>
                                      <p:tavLst>
                                        <p:tav tm="0">
                                          <p:val>
                                            <p:strVal val="#ppt_x"/>
                                          </p:val>
                                        </p:tav>
                                        <p:tav tm="100000">
                                          <p:val>
                                            <p:strVal val="#ppt_x"/>
                                          </p:val>
                                        </p:tav>
                                      </p:tavLst>
                                    </p:anim>
                                    <p:anim calcmode="lin" valueType="num">
                                      <p:cBhvr>
                                        <p:cTn id="33" dur="5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anim calcmode="lin" valueType="num">
                                      <p:cBhvr>
                                        <p:cTn id="38" dur="500" fill="hold"/>
                                        <p:tgtEl>
                                          <p:spTgt spid="60"/>
                                        </p:tgtEl>
                                        <p:attrNameLst>
                                          <p:attrName>ppt_x</p:attrName>
                                        </p:attrNameLst>
                                      </p:cBhvr>
                                      <p:tavLst>
                                        <p:tav tm="0">
                                          <p:val>
                                            <p:strVal val="#ppt_x"/>
                                          </p:val>
                                        </p:tav>
                                        <p:tav tm="100000">
                                          <p:val>
                                            <p:strVal val="#ppt_x"/>
                                          </p:val>
                                        </p:tav>
                                      </p:tavLst>
                                    </p:anim>
                                    <p:anim calcmode="lin" valueType="num">
                                      <p:cBhvr>
                                        <p:cTn id="39" dur="500" fill="hold"/>
                                        <p:tgtEl>
                                          <p:spTgt spid="6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anim calcmode="lin" valueType="num">
                                      <p:cBhvr>
                                        <p:cTn id="44" dur="500" fill="hold"/>
                                        <p:tgtEl>
                                          <p:spTgt spid="62"/>
                                        </p:tgtEl>
                                        <p:attrNameLst>
                                          <p:attrName>ppt_x</p:attrName>
                                        </p:attrNameLst>
                                      </p:cBhvr>
                                      <p:tavLst>
                                        <p:tav tm="0">
                                          <p:val>
                                            <p:strVal val="#ppt_x"/>
                                          </p:val>
                                        </p:tav>
                                        <p:tav tm="100000">
                                          <p:val>
                                            <p:strVal val="#ppt_x"/>
                                          </p:val>
                                        </p:tav>
                                      </p:tavLst>
                                    </p:anim>
                                    <p:anim calcmode="lin" valueType="num">
                                      <p:cBhvr>
                                        <p:cTn id="45" dur="500" fill="hold"/>
                                        <p:tgtEl>
                                          <p:spTgt spid="62"/>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anim calcmode="lin" valueType="num">
                                      <p:cBhvr>
                                        <p:cTn id="56" dur="500" fill="hold"/>
                                        <p:tgtEl>
                                          <p:spTgt spid="18"/>
                                        </p:tgtEl>
                                        <p:attrNameLst>
                                          <p:attrName>ppt_x</p:attrName>
                                        </p:attrNameLst>
                                      </p:cBhvr>
                                      <p:tavLst>
                                        <p:tav tm="0">
                                          <p:val>
                                            <p:strVal val="#ppt_x"/>
                                          </p:val>
                                        </p:tav>
                                        <p:tav tm="100000">
                                          <p:val>
                                            <p:strVal val="#ppt_x"/>
                                          </p:val>
                                        </p:tav>
                                      </p:tavLst>
                                    </p:anim>
                                    <p:anim calcmode="lin" valueType="num">
                                      <p:cBhvr>
                                        <p:cTn id="57" dur="50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anim calcmode="lin" valueType="num">
                                      <p:cBhvr>
                                        <p:cTn id="62" dur="500" fill="hold"/>
                                        <p:tgtEl>
                                          <p:spTgt spid="19"/>
                                        </p:tgtEl>
                                        <p:attrNameLst>
                                          <p:attrName>ppt_x</p:attrName>
                                        </p:attrNameLst>
                                      </p:cBhvr>
                                      <p:tavLst>
                                        <p:tav tm="0">
                                          <p:val>
                                            <p:strVal val="#ppt_x"/>
                                          </p:val>
                                        </p:tav>
                                        <p:tav tm="100000">
                                          <p:val>
                                            <p:strVal val="#ppt_x"/>
                                          </p:val>
                                        </p:tav>
                                      </p:tavLst>
                                    </p:anim>
                                    <p:anim calcmode="lin" valueType="num">
                                      <p:cBhvr>
                                        <p:cTn id="63" dur="5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anim calcmode="lin" valueType="num">
                                      <p:cBhvr>
                                        <p:cTn id="68" dur="500" fill="hold"/>
                                        <p:tgtEl>
                                          <p:spTgt spid="20"/>
                                        </p:tgtEl>
                                        <p:attrNameLst>
                                          <p:attrName>ppt_x</p:attrName>
                                        </p:attrNameLst>
                                      </p:cBhvr>
                                      <p:tavLst>
                                        <p:tav tm="0">
                                          <p:val>
                                            <p:strVal val="#ppt_x"/>
                                          </p:val>
                                        </p:tav>
                                        <p:tav tm="100000">
                                          <p:val>
                                            <p:strVal val="#ppt_x"/>
                                          </p:val>
                                        </p:tav>
                                      </p:tavLst>
                                    </p:anim>
                                    <p:anim calcmode="lin" valueType="num">
                                      <p:cBhvr>
                                        <p:cTn id="69" dur="500" fill="hold"/>
                                        <p:tgtEl>
                                          <p:spTgt spid="20"/>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anim calcmode="lin" valueType="num">
                                      <p:cBhvr>
                                        <p:cTn id="74" dur="500" fill="hold"/>
                                        <p:tgtEl>
                                          <p:spTgt spid="21"/>
                                        </p:tgtEl>
                                        <p:attrNameLst>
                                          <p:attrName>ppt_x</p:attrName>
                                        </p:attrNameLst>
                                      </p:cBhvr>
                                      <p:tavLst>
                                        <p:tav tm="0">
                                          <p:val>
                                            <p:strVal val="#ppt_x"/>
                                          </p:val>
                                        </p:tav>
                                        <p:tav tm="100000">
                                          <p:val>
                                            <p:strVal val="#ppt_x"/>
                                          </p:val>
                                        </p:tav>
                                      </p:tavLst>
                                    </p:anim>
                                    <p:anim calcmode="lin" valueType="num">
                                      <p:cBhvr>
                                        <p:cTn id="75" dur="500" fill="hold"/>
                                        <p:tgtEl>
                                          <p:spTgt spid="21"/>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14" presetClass="entr" presetSubtype="1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randombar(horizontal)">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6" grpId="0" animBg="1"/>
      <p:bldP spid="58" grpId="0" animBg="1"/>
      <p:bldP spid="59" grpId="0"/>
      <p:bldP spid="60" grpId="0" animBg="1"/>
      <p:bldP spid="62" grpId="0" animBg="1"/>
      <p:bldP spid="17" grpId="0"/>
      <p:bldP spid="18" grpId="0"/>
      <p:bldP spid="19" grpId="0"/>
      <p:bldP spid="20" grpId="0"/>
      <p:bldP spid="21"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ChangeArrowheads="1"/>
          </p:cNvSpPr>
          <p:nvPr/>
        </p:nvSpPr>
        <p:spPr bwMode="auto">
          <a:xfrm>
            <a:off x="7151268" y="3962768"/>
            <a:ext cx="568742" cy="214444"/>
          </a:xfrm>
          <a:prstGeom prst="rect">
            <a:avLst/>
          </a:prstGeom>
          <a:solidFill>
            <a:schemeClr val="bg1">
              <a:lumMod val="85000"/>
            </a:schemeClr>
          </a:solidFill>
          <a:ln w="0">
            <a:noFill/>
            <a:prstDash val="solid"/>
            <a:miter lim="800000"/>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7" name="Rectangle 7"/>
          <p:cNvSpPr>
            <a:spLocks noChangeArrowheads="1"/>
          </p:cNvSpPr>
          <p:nvPr/>
        </p:nvSpPr>
        <p:spPr bwMode="auto">
          <a:xfrm>
            <a:off x="7151268" y="2429028"/>
            <a:ext cx="568742" cy="212114"/>
          </a:xfrm>
          <a:prstGeom prst="rect">
            <a:avLst/>
          </a:prstGeom>
          <a:solidFill>
            <a:schemeClr val="bg1">
              <a:lumMod val="85000"/>
            </a:schemeClr>
          </a:solidFill>
          <a:ln w="0">
            <a:noFill/>
            <a:prstDash val="solid"/>
            <a:miter lim="800000"/>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8" name="Freeform 8"/>
          <p:cNvSpPr/>
          <p:nvPr/>
        </p:nvSpPr>
        <p:spPr bwMode="auto">
          <a:xfrm>
            <a:off x="4470720" y="1857956"/>
            <a:ext cx="3249290" cy="571074"/>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chemeClr val="accent1"/>
          </a:solidFill>
          <a:ln w="25400" cap="flat" cmpd="sng" algn="ctr">
            <a:noFill/>
            <a:prstDash val="solid"/>
          </a:ln>
          <a:effectLst/>
        </p:spPr>
        <p:txBody>
          <a:bodyPr rot="0" spcFirstLastPara="0" vert="horz" wrap="square" lIns="96417" tIns="48208" rIns="96417" bIns="48208"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lnSpc>
                <a:spcPct val="130000"/>
              </a:lnSpc>
            </a:pPr>
            <a:endParaRPr lang="zh-CN" altLang="en-US" kern="0">
              <a:solidFill>
                <a:sysClr val="window" lastClr="FFFFFF"/>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9" name="Rectangle 9"/>
          <p:cNvSpPr>
            <a:spLocks noChangeArrowheads="1"/>
          </p:cNvSpPr>
          <p:nvPr/>
        </p:nvSpPr>
        <p:spPr bwMode="auto">
          <a:xfrm>
            <a:off x="4470720" y="3202891"/>
            <a:ext cx="561750" cy="193467"/>
          </a:xfrm>
          <a:prstGeom prst="rect">
            <a:avLst/>
          </a:prstGeom>
          <a:solidFill>
            <a:schemeClr val="bg1">
              <a:lumMod val="85000"/>
            </a:schemeClr>
          </a:solidFill>
          <a:ln w="0">
            <a:noFill/>
            <a:prstDash val="solid"/>
            <a:miter lim="800000"/>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0" name="Freeform 10"/>
          <p:cNvSpPr/>
          <p:nvPr/>
        </p:nvSpPr>
        <p:spPr bwMode="auto">
          <a:xfrm>
            <a:off x="4470720" y="3391695"/>
            <a:ext cx="3249290" cy="571074"/>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chemeClr val="accent1"/>
          </a:solidFill>
          <a:ln w="25400" cap="flat" cmpd="sng" algn="ctr">
            <a:noFill/>
            <a:prstDash val="solid"/>
          </a:ln>
          <a:effectLst/>
        </p:spPr>
        <p:txBody>
          <a:bodyPr rot="0" spcFirstLastPara="0" vert="horz" wrap="square" lIns="96417" tIns="48208" rIns="96417" bIns="48208"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lnSpc>
                <a:spcPct val="130000"/>
              </a:lnSpc>
            </a:pPr>
            <a:endParaRPr lang="zh-CN" altLang="en-US" kern="0">
              <a:solidFill>
                <a:sysClr val="window" lastClr="FFFFFF"/>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1" name="Rectangle 11"/>
          <p:cNvSpPr>
            <a:spLocks noChangeArrowheads="1"/>
          </p:cNvSpPr>
          <p:nvPr/>
        </p:nvSpPr>
        <p:spPr bwMode="auto">
          <a:xfrm>
            <a:off x="4470720" y="4736630"/>
            <a:ext cx="561750" cy="200459"/>
          </a:xfrm>
          <a:prstGeom prst="rect">
            <a:avLst/>
          </a:prstGeom>
          <a:solidFill>
            <a:schemeClr val="bg1">
              <a:lumMod val="85000"/>
            </a:schemeClr>
          </a:solidFill>
          <a:ln w="0">
            <a:noFill/>
            <a:prstDash val="solid"/>
            <a:miter lim="800000"/>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2" name="Freeform 12"/>
          <p:cNvSpPr/>
          <p:nvPr/>
        </p:nvSpPr>
        <p:spPr bwMode="auto">
          <a:xfrm>
            <a:off x="4470720" y="4932426"/>
            <a:ext cx="2922963" cy="564080"/>
          </a:xfrm>
          <a:custGeom>
            <a:avLst/>
            <a:gdLst>
              <a:gd name="T0" fmla="*/ 0 w 1254"/>
              <a:gd name="T1" fmla="*/ 0 h 242"/>
              <a:gd name="T2" fmla="*/ 1254 w 1254"/>
              <a:gd name="T3" fmla="*/ 0 h 242"/>
              <a:gd name="T4" fmla="*/ 1254 w 1254"/>
              <a:gd name="T5" fmla="*/ 242 h 242"/>
              <a:gd name="T6" fmla="*/ 241 w 1254"/>
              <a:gd name="T7" fmla="*/ 242 h 242"/>
              <a:gd name="T8" fmla="*/ 0 w 1254"/>
              <a:gd name="T9" fmla="*/ 0 h 242"/>
            </a:gdLst>
            <a:ahLst/>
            <a:cxnLst>
              <a:cxn ang="0">
                <a:pos x="T0" y="T1"/>
              </a:cxn>
              <a:cxn ang="0">
                <a:pos x="T2" y="T3"/>
              </a:cxn>
              <a:cxn ang="0">
                <a:pos x="T4" y="T5"/>
              </a:cxn>
              <a:cxn ang="0">
                <a:pos x="T6" y="T7"/>
              </a:cxn>
              <a:cxn ang="0">
                <a:pos x="T8" y="T9"/>
              </a:cxn>
            </a:cxnLst>
            <a:rect l="0" t="0" r="r" b="b"/>
            <a:pathLst>
              <a:path w="1254" h="242">
                <a:moveTo>
                  <a:pt x="0" y="0"/>
                </a:moveTo>
                <a:lnTo>
                  <a:pt x="1254" y="0"/>
                </a:lnTo>
                <a:lnTo>
                  <a:pt x="1254" y="242"/>
                </a:lnTo>
                <a:lnTo>
                  <a:pt x="241" y="242"/>
                </a:lnTo>
                <a:lnTo>
                  <a:pt x="0" y="0"/>
                </a:lnTo>
                <a:close/>
              </a:path>
            </a:pathLst>
          </a:custGeom>
          <a:solidFill>
            <a:schemeClr val="accent1"/>
          </a:solidFill>
          <a:ln w="25400" cap="flat" cmpd="sng" algn="ctr">
            <a:noFill/>
            <a:prstDash val="solid"/>
          </a:ln>
          <a:effectLst/>
        </p:spPr>
        <p:txBody>
          <a:bodyPr rot="0" spcFirstLastPara="0" vert="horz" wrap="square" lIns="96417" tIns="48208" rIns="96417" bIns="48208"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lnSpc>
                <a:spcPct val="130000"/>
              </a:lnSpc>
            </a:pPr>
            <a:endParaRPr lang="zh-CN" altLang="en-US" kern="0">
              <a:solidFill>
                <a:sysClr val="window" lastClr="FFFFFF"/>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3" name="Freeform 13"/>
          <p:cNvSpPr/>
          <p:nvPr/>
        </p:nvSpPr>
        <p:spPr bwMode="auto">
          <a:xfrm>
            <a:off x="4470720" y="2631818"/>
            <a:ext cx="3249290" cy="571074"/>
          </a:xfrm>
          <a:custGeom>
            <a:avLst/>
            <a:gdLst>
              <a:gd name="T0" fmla="*/ 241 w 1394"/>
              <a:gd name="T1" fmla="*/ 0 h 245"/>
              <a:gd name="T2" fmla="*/ 1394 w 1394"/>
              <a:gd name="T3" fmla="*/ 0 h 245"/>
              <a:gd name="T4" fmla="*/ 1150 w 1394"/>
              <a:gd name="T5" fmla="*/ 245 h 245"/>
              <a:gd name="T6" fmla="*/ 0 w 1394"/>
              <a:gd name="T7" fmla="*/ 245 h 245"/>
              <a:gd name="T8" fmla="*/ 241 w 1394"/>
              <a:gd name="T9" fmla="*/ 0 h 245"/>
            </a:gdLst>
            <a:ahLst/>
            <a:cxnLst>
              <a:cxn ang="0">
                <a:pos x="T0" y="T1"/>
              </a:cxn>
              <a:cxn ang="0">
                <a:pos x="T2" y="T3"/>
              </a:cxn>
              <a:cxn ang="0">
                <a:pos x="T4" y="T5"/>
              </a:cxn>
              <a:cxn ang="0">
                <a:pos x="T6" y="T7"/>
              </a:cxn>
              <a:cxn ang="0">
                <a:pos x="T8" y="T9"/>
              </a:cxn>
            </a:cxnLst>
            <a:rect l="0" t="0" r="r" b="b"/>
            <a:pathLst>
              <a:path w="1394" h="245">
                <a:moveTo>
                  <a:pt x="241" y="0"/>
                </a:moveTo>
                <a:lnTo>
                  <a:pt x="1394" y="0"/>
                </a:lnTo>
                <a:lnTo>
                  <a:pt x="1150" y="245"/>
                </a:lnTo>
                <a:lnTo>
                  <a:pt x="0" y="245"/>
                </a:lnTo>
                <a:lnTo>
                  <a:pt x="241" y="0"/>
                </a:lnTo>
                <a:close/>
              </a:path>
            </a:pathLst>
          </a:custGeom>
          <a:solidFill>
            <a:srgbClr val="2B6DFF"/>
          </a:solidFill>
          <a:ln w="25400" cap="flat" cmpd="sng" algn="ctr">
            <a:noFill/>
            <a:prstDash val="solid"/>
          </a:ln>
          <a:effectLst/>
        </p:spPr>
        <p:txBody>
          <a:bodyPr rot="0" spcFirstLastPara="0" vert="horz" wrap="square" lIns="96417" tIns="48208" rIns="96417" bIns="48208"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lnSpc>
                <a:spcPct val="130000"/>
              </a:lnSpc>
            </a:pPr>
            <a:endParaRPr lang="zh-CN" altLang="en-US" kern="0">
              <a:solidFill>
                <a:sysClr val="window" lastClr="FFFFFF"/>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4" name="Freeform 14"/>
          <p:cNvSpPr/>
          <p:nvPr/>
        </p:nvSpPr>
        <p:spPr bwMode="auto">
          <a:xfrm>
            <a:off x="4470720" y="4167888"/>
            <a:ext cx="3249290" cy="568742"/>
          </a:xfrm>
          <a:custGeom>
            <a:avLst/>
            <a:gdLst>
              <a:gd name="T0" fmla="*/ 241 w 1394"/>
              <a:gd name="T1" fmla="*/ 0 h 244"/>
              <a:gd name="T2" fmla="*/ 1394 w 1394"/>
              <a:gd name="T3" fmla="*/ 0 h 244"/>
              <a:gd name="T4" fmla="*/ 1150 w 1394"/>
              <a:gd name="T5" fmla="*/ 244 h 244"/>
              <a:gd name="T6" fmla="*/ 0 w 1394"/>
              <a:gd name="T7" fmla="*/ 244 h 244"/>
              <a:gd name="T8" fmla="*/ 241 w 1394"/>
              <a:gd name="T9" fmla="*/ 0 h 244"/>
            </a:gdLst>
            <a:ahLst/>
            <a:cxnLst>
              <a:cxn ang="0">
                <a:pos x="T0" y="T1"/>
              </a:cxn>
              <a:cxn ang="0">
                <a:pos x="T2" y="T3"/>
              </a:cxn>
              <a:cxn ang="0">
                <a:pos x="T4" y="T5"/>
              </a:cxn>
              <a:cxn ang="0">
                <a:pos x="T6" y="T7"/>
              </a:cxn>
              <a:cxn ang="0">
                <a:pos x="T8" y="T9"/>
              </a:cxn>
            </a:cxnLst>
            <a:rect l="0" t="0" r="r" b="b"/>
            <a:pathLst>
              <a:path w="1394" h="244">
                <a:moveTo>
                  <a:pt x="241" y="0"/>
                </a:moveTo>
                <a:lnTo>
                  <a:pt x="1394" y="0"/>
                </a:lnTo>
                <a:lnTo>
                  <a:pt x="1150" y="244"/>
                </a:lnTo>
                <a:lnTo>
                  <a:pt x="0" y="244"/>
                </a:lnTo>
                <a:lnTo>
                  <a:pt x="241" y="0"/>
                </a:lnTo>
                <a:close/>
              </a:path>
            </a:pathLst>
          </a:custGeom>
          <a:solidFill>
            <a:srgbClr val="2B6DFF"/>
          </a:solidFill>
          <a:ln w="25400" cap="flat" cmpd="sng" algn="ctr">
            <a:noFill/>
            <a:prstDash val="solid"/>
          </a:ln>
          <a:effectLst/>
        </p:spPr>
        <p:txBody>
          <a:bodyPr rot="0" spcFirstLastPara="0" vert="horz" wrap="square" lIns="96417" tIns="48208" rIns="96417" bIns="48208" numCol="1" spcCol="0" rtlCol="0" fromWordArt="0" anchor="ctr" anchorCtr="0" forceAA="0" compatLnSpc="1">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lnSpc>
                <a:spcPct val="130000"/>
              </a:lnSpc>
            </a:pPr>
            <a:endParaRPr lang="zh-CN" altLang="en-US" kern="0">
              <a:solidFill>
                <a:sysClr val="window" lastClr="FFFFFF"/>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25" name="组合 24"/>
          <p:cNvGrpSpPr/>
          <p:nvPr/>
        </p:nvGrpSpPr>
        <p:grpSpPr>
          <a:xfrm>
            <a:off x="5128037" y="5034971"/>
            <a:ext cx="620021" cy="358959"/>
            <a:chOff x="5238881" y="5604205"/>
            <a:chExt cx="763063" cy="441774"/>
          </a:xfrm>
        </p:grpSpPr>
        <p:sp>
          <p:nvSpPr>
            <p:cNvPr id="45" name="Freeform 79"/>
            <p:cNvSpPr/>
            <p:nvPr/>
          </p:nvSpPr>
          <p:spPr bwMode="auto">
            <a:xfrm>
              <a:off x="5238881" y="5652973"/>
              <a:ext cx="203676" cy="344239"/>
            </a:xfrm>
            <a:custGeom>
              <a:avLst/>
              <a:gdLst>
                <a:gd name="T0" fmla="*/ 61 w 71"/>
                <a:gd name="T1" fmla="*/ 0 h 120"/>
                <a:gd name="T2" fmla="*/ 65 w 71"/>
                <a:gd name="T3" fmla="*/ 0 h 120"/>
                <a:gd name="T4" fmla="*/ 67 w 71"/>
                <a:gd name="T5" fmla="*/ 2 h 120"/>
                <a:gd name="T6" fmla="*/ 71 w 71"/>
                <a:gd name="T7" fmla="*/ 6 h 120"/>
                <a:gd name="T8" fmla="*/ 71 w 71"/>
                <a:gd name="T9" fmla="*/ 10 h 120"/>
                <a:gd name="T10" fmla="*/ 71 w 71"/>
                <a:gd name="T11" fmla="*/ 14 h 120"/>
                <a:gd name="T12" fmla="*/ 67 w 71"/>
                <a:gd name="T13" fmla="*/ 18 h 120"/>
                <a:gd name="T14" fmla="*/ 26 w 71"/>
                <a:gd name="T15" fmla="*/ 61 h 120"/>
                <a:gd name="T16" fmla="*/ 67 w 71"/>
                <a:gd name="T17" fmla="*/ 102 h 120"/>
                <a:gd name="T18" fmla="*/ 71 w 71"/>
                <a:gd name="T19" fmla="*/ 106 h 120"/>
                <a:gd name="T20" fmla="*/ 71 w 71"/>
                <a:gd name="T21" fmla="*/ 110 h 120"/>
                <a:gd name="T22" fmla="*/ 71 w 71"/>
                <a:gd name="T23" fmla="*/ 114 h 120"/>
                <a:gd name="T24" fmla="*/ 67 w 71"/>
                <a:gd name="T25" fmla="*/ 118 h 120"/>
                <a:gd name="T26" fmla="*/ 61 w 71"/>
                <a:gd name="T27" fmla="*/ 120 h 120"/>
                <a:gd name="T28" fmla="*/ 53 w 71"/>
                <a:gd name="T29" fmla="*/ 118 h 120"/>
                <a:gd name="T30" fmla="*/ 4 w 71"/>
                <a:gd name="T31" fmla="*/ 67 h 120"/>
                <a:gd name="T32" fmla="*/ 0 w 71"/>
                <a:gd name="T33" fmla="*/ 61 h 120"/>
                <a:gd name="T34" fmla="*/ 4 w 71"/>
                <a:gd name="T35" fmla="*/ 53 h 120"/>
                <a:gd name="T36" fmla="*/ 53 w 71"/>
                <a:gd name="T37" fmla="*/ 2 h 120"/>
                <a:gd name="T38" fmla="*/ 57 w 71"/>
                <a:gd name="T39" fmla="*/ 0 h 120"/>
                <a:gd name="T40" fmla="*/ 61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61" y="0"/>
                  </a:moveTo>
                  <a:lnTo>
                    <a:pt x="65" y="0"/>
                  </a:lnTo>
                  <a:lnTo>
                    <a:pt x="67" y="2"/>
                  </a:lnTo>
                  <a:lnTo>
                    <a:pt x="71" y="6"/>
                  </a:lnTo>
                  <a:lnTo>
                    <a:pt x="71" y="10"/>
                  </a:lnTo>
                  <a:lnTo>
                    <a:pt x="71" y="14"/>
                  </a:lnTo>
                  <a:lnTo>
                    <a:pt x="67" y="18"/>
                  </a:lnTo>
                  <a:lnTo>
                    <a:pt x="26" y="61"/>
                  </a:lnTo>
                  <a:lnTo>
                    <a:pt x="67" y="102"/>
                  </a:lnTo>
                  <a:lnTo>
                    <a:pt x="71" y="106"/>
                  </a:lnTo>
                  <a:lnTo>
                    <a:pt x="71" y="110"/>
                  </a:lnTo>
                  <a:lnTo>
                    <a:pt x="71" y="114"/>
                  </a:lnTo>
                  <a:lnTo>
                    <a:pt x="67" y="118"/>
                  </a:lnTo>
                  <a:lnTo>
                    <a:pt x="61" y="120"/>
                  </a:lnTo>
                  <a:lnTo>
                    <a:pt x="53" y="118"/>
                  </a:lnTo>
                  <a:lnTo>
                    <a:pt x="4" y="67"/>
                  </a:lnTo>
                  <a:lnTo>
                    <a:pt x="0" y="61"/>
                  </a:lnTo>
                  <a:lnTo>
                    <a:pt x="4" y="53"/>
                  </a:lnTo>
                  <a:lnTo>
                    <a:pt x="53" y="2"/>
                  </a:lnTo>
                  <a:lnTo>
                    <a:pt x="57" y="0"/>
                  </a:lnTo>
                  <a:lnTo>
                    <a:pt x="61"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46" name="组合 45"/>
            <p:cNvGrpSpPr/>
            <p:nvPr/>
          </p:nvGrpSpPr>
          <p:grpSpPr>
            <a:xfrm>
              <a:off x="5557301" y="5604205"/>
              <a:ext cx="444643" cy="441774"/>
              <a:chOff x="5557301" y="5584126"/>
              <a:chExt cx="444643" cy="441774"/>
            </a:xfrm>
          </p:grpSpPr>
          <p:sp>
            <p:nvSpPr>
              <p:cNvPr id="47" name="Freeform 192"/>
              <p:cNvSpPr>
                <a:spLocks noEditPoints="1"/>
              </p:cNvSpPr>
              <p:nvPr/>
            </p:nvSpPr>
            <p:spPr bwMode="auto">
              <a:xfrm>
                <a:off x="5557301" y="5584126"/>
                <a:ext cx="444643" cy="441774"/>
              </a:xfrm>
              <a:custGeom>
                <a:avLst/>
                <a:gdLst>
                  <a:gd name="T0" fmla="*/ 78 w 155"/>
                  <a:gd name="T1" fmla="*/ 10 h 154"/>
                  <a:gd name="T2" fmla="*/ 61 w 155"/>
                  <a:gd name="T3" fmla="*/ 12 h 154"/>
                  <a:gd name="T4" fmla="*/ 43 w 155"/>
                  <a:gd name="T5" fmla="*/ 18 h 154"/>
                  <a:gd name="T6" fmla="*/ 25 w 155"/>
                  <a:gd name="T7" fmla="*/ 34 h 154"/>
                  <a:gd name="T8" fmla="*/ 13 w 155"/>
                  <a:gd name="T9" fmla="*/ 55 h 154"/>
                  <a:gd name="T10" fmla="*/ 9 w 155"/>
                  <a:gd name="T11" fmla="*/ 77 h 154"/>
                  <a:gd name="T12" fmla="*/ 11 w 155"/>
                  <a:gd name="T13" fmla="*/ 95 h 154"/>
                  <a:gd name="T14" fmla="*/ 19 w 155"/>
                  <a:gd name="T15" fmla="*/ 112 h 154"/>
                  <a:gd name="T16" fmla="*/ 33 w 155"/>
                  <a:gd name="T17" fmla="*/ 130 h 154"/>
                  <a:gd name="T18" fmla="*/ 55 w 155"/>
                  <a:gd name="T19" fmla="*/ 142 h 154"/>
                  <a:gd name="T20" fmla="*/ 78 w 155"/>
                  <a:gd name="T21" fmla="*/ 146 h 154"/>
                  <a:gd name="T22" fmla="*/ 94 w 155"/>
                  <a:gd name="T23" fmla="*/ 144 h 154"/>
                  <a:gd name="T24" fmla="*/ 112 w 155"/>
                  <a:gd name="T25" fmla="*/ 138 h 154"/>
                  <a:gd name="T26" fmla="*/ 130 w 155"/>
                  <a:gd name="T27" fmla="*/ 122 h 154"/>
                  <a:gd name="T28" fmla="*/ 143 w 155"/>
                  <a:gd name="T29" fmla="*/ 101 h 154"/>
                  <a:gd name="T30" fmla="*/ 147 w 155"/>
                  <a:gd name="T31" fmla="*/ 77 h 154"/>
                  <a:gd name="T32" fmla="*/ 145 w 155"/>
                  <a:gd name="T33" fmla="*/ 61 h 154"/>
                  <a:gd name="T34" fmla="*/ 136 w 155"/>
                  <a:gd name="T35" fmla="*/ 44 h 154"/>
                  <a:gd name="T36" fmla="*/ 122 w 155"/>
                  <a:gd name="T37" fmla="*/ 24 h 154"/>
                  <a:gd name="T38" fmla="*/ 100 w 155"/>
                  <a:gd name="T39" fmla="*/ 14 h 154"/>
                  <a:gd name="T40" fmla="*/ 78 w 155"/>
                  <a:gd name="T41" fmla="*/ 10 h 154"/>
                  <a:gd name="T42" fmla="*/ 78 w 155"/>
                  <a:gd name="T43" fmla="*/ 0 h 154"/>
                  <a:gd name="T44" fmla="*/ 104 w 155"/>
                  <a:gd name="T45" fmla="*/ 6 h 154"/>
                  <a:gd name="T46" fmla="*/ 126 w 155"/>
                  <a:gd name="T47" fmla="*/ 18 h 154"/>
                  <a:gd name="T48" fmla="*/ 145 w 155"/>
                  <a:gd name="T49" fmla="*/ 40 h 154"/>
                  <a:gd name="T50" fmla="*/ 153 w 155"/>
                  <a:gd name="T51" fmla="*/ 59 h 154"/>
                  <a:gd name="T52" fmla="*/ 155 w 155"/>
                  <a:gd name="T53" fmla="*/ 77 h 154"/>
                  <a:gd name="T54" fmla="*/ 151 w 155"/>
                  <a:gd name="T55" fmla="*/ 103 h 154"/>
                  <a:gd name="T56" fmla="*/ 136 w 155"/>
                  <a:gd name="T57" fmla="*/ 128 h 154"/>
                  <a:gd name="T58" fmla="*/ 116 w 155"/>
                  <a:gd name="T59" fmla="*/ 144 h 154"/>
                  <a:gd name="T60" fmla="*/ 96 w 155"/>
                  <a:gd name="T61" fmla="*/ 152 h 154"/>
                  <a:gd name="T62" fmla="*/ 78 w 155"/>
                  <a:gd name="T63" fmla="*/ 154 h 154"/>
                  <a:gd name="T64" fmla="*/ 51 w 155"/>
                  <a:gd name="T65" fmla="*/ 150 h 154"/>
                  <a:gd name="T66" fmla="*/ 29 w 155"/>
                  <a:gd name="T67" fmla="*/ 136 h 154"/>
                  <a:gd name="T68" fmla="*/ 11 w 155"/>
                  <a:gd name="T69" fmla="*/ 116 h 154"/>
                  <a:gd name="T70" fmla="*/ 3 w 155"/>
                  <a:gd name="T71" fmla="*/ 97 h 154"/>
                  <a:gd name="T72" fmla="*/ 0 w 155"/>
                  <a:gd name="T73" fmla="*/ 77 h 154"/>
                  <a:gd name="T74" fmla="*/ 5 w 155"/>
                  <a:gd name="T75" fmla="*/ 50 h 154"/>
                  <a:gd name="T76" fmla="*/ 19 w 155"/>
                  <a:gd name="T77" fmla="*/ 28 h 154"/>
                  <a:gd name="T78" fmla="*/ 39 w 155"/>
                  <a:gd name="T79" fmla="*/ 10 h 154"/>
                  <a:gd name="T80" fmla="*/ 59 w 155"/>
                  <a:gd name="T81" fmla="*/ 4 h 154"/>
                  <a:gd name="T82" fmla="*/ 78 w 155"/>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4">
                    <a:moveTo>
                      <a:pt x="78" y="10"/>
                    </a:moveTo>
                    <a:lnTo>
                      <a:pt x="61" y="12"/>
                    </a:lnTo>
                    <a:lnTo>
                      <a:pt x="43" y="18"/>
                    </a:lnTo>
                    <a:lnTo>
                      <a:pt x="25" y="34"/>
                    </a:lnTo>
                    <a:lnTo>
                      <a:pt x="13" y="55"/>
                    </a:lnTo>
                    <a:lnTo>
                      <a:pt x="9" y="77"/>
                    </a:lnTo>
                    <a:lnTo>
                      <a:pt x="11" y="95"/>
                    </a:lnTo>
                    <a:lnTo>
                      <a:pt x="19" y="112"/>
                    </a:lnTo>
                    <a:lnTo>
                      <a:pt x="33" y="130"/>
                    </a:lnTo>
                    <a:lnTo>
                      <a:pt x="55" y="142"/>
                    </a:lnTo>
                    <a:lnTo>
                      <a:pt x="78" y="146"/>
                    </a:lnTo>
                    <a:lnTo>
                      <a:pt x="94" y="144"/>
                    </a:lnTo>
                    <a:lnTo>
                      <a:pt x="112" y="138"/>
                    </a:lnTo>
                    <a:lnTo>
                      <a:pt x="130" y="122"/>
                    </a:lnTo>
                    <a:lnTo>
                      <a:pt x="143" y="101"/>
                    </a:lnTo>
                    <a:lnTo>
                      <a:pt x="147" y="77"/>
                    </a:lnTo>
                    <a:lnTo>
                      <a:pt x="145" y="61"/>
                    </a:lnTo>
                    <a:lnTo>
                      <a:pt x="136" y="44"/>
                    </a:lnTo>
                    <a:lnTo>
                      <a:pt x="122" y="24"/>
                    </a:lnTo>
                    <a:lnTo>
                      <a:pt x="100" y="14"/>
                    </a:lnTo>
                    <a:lnTo>
                      <a:pt x="78" y="10"/>
                    </a:lnTo>
                    <a:close/>
                    <a:moveTo>
                      <a:pt x="78" y="0"/>
                    </a:moveTo>
                    <a:lnTo>
                      <a:pt x="104" y="6"/>
                    </a:lnTo>
                    <a:lnTo>
                      <a:pt x="126" y="18"/>
                    </a:lnTo>
                    <a:lnTo>
                      <a:pt x="145" y="40"/>
                    </a:lnTo>
                    <a:lnTo>
                      <a:pt x="153" y="59"/>
                    </a:lnTo>
                    <a:lnTo>
                      <a:pt x="155" y="77"/>
                    </a:lnTo>
                    <a:lnTo>
                      <a:pt x="151" y="103"/>
                    </a:lnTo>
                    <a:lnTo>
                      <a:pt x="136" y="128"/>
                    </a:lnTo>
                    <a:lnTo>
                      <a:pt x="116" y="144"/>
                    </a:lnTo>
                    <a:lnTo>
                      <a:pt x="96" y="152"/>
                    </a:lnTo>
                    <a:lnTo>
                      <a:pt x="78" y="154"/>
                    </a:lnTo>
                    <a:lnTo>
                      <a:pt x="51" y="150"/>
                    </a:lnTo>
                    <a:lnTo>
                      <a:pt x="29" y="136"/>
                    </a:lnTo>
                    <a:lnTo>
                      <a:pt x="11" y="116"/>
                    </a:lnTo>
                    <a:lnTo>
                      <a:pt x="3" y="97"/>
                    </a:lnTo>
                    <a:lnTo>
                      <a:pt x="0" y="77"/>
                    </a:lnTo>
                    <a:lnTo>
                      <a:pt x="5" y="50"/>
                    </a:lnTo>
                    <a:lnTo>
                      <a:pt x="19" y="28"/>
                    </a:lnTo>
                    <a:lnTo>
                      <a:pt x="39" y="10"/>
                    </a:lnTo>
                    <a:lnTo>
                      <a:pt x="59" y="4"/>
                    </a:lnTo>
                    <a:lnTo>
                      <a:pt x="78"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8" name="Freeform 193"/>
              <p:cNvSpPr/>
              <p:nvPr/>
            </p:nvSpPr>
            <p:spPr bwMode="auto">
              <a:xfrm>
                <a:off x="5657705" y="5905416"/>
                <a:ext cx="28687" cy="22949"/>
              </a:xfrm>
              <a:custGeom>
                <a:avLst/>
                <a:gdLst>
                  <a:gd name="T0" fmla="*/ 0 w 10"/>
                  <a:gd name="T1" fmla="*/ 0 h 8"/>
                  <a:gd name="T2" fmla="*/ 10 w 10"/>
                  <a:gd name="T3" fmla="*/ 8 h 8"/>
                  <a:gd name="T4" fmla="*/ 4 w 10"/>
                  <a:gd name="T5" fmla="*/ 8 h 8"/>
                  <a:gd name="T6" fmla="*/ 0 w 10"/>
                  <a:gd name="T7" fmla="*/ 8 h 8"/>
                  <a:gd name="T8" fmla="*/ 0 w 10"/>
                  <a:gd name="T9" fmla="*/ 4 h 8"/>
                  <a:gd name="T10" fmla="*/ 0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0" y="0"/>
                    </a:moveTo>
                    <a:lnTo>
                      <a:pt x="10" y="8"/>
                    </a:lnTo>
                    <a:lnTo>
                      <a:pt x="4" y="8"/>
                    </a:lnTo>
                    <a:lnTo>
                      <a:pt x="0" y="8"/>
                    </a:lnTo>
                    <a:lnTo>
                      <a:pt x="0" y="4"/>
                    </a:lnTo>
                    <a:lnTo>
                      <a:pt x="0"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9" name="Freeform 194"/>
              <p:cNvSpPr/>
              <p:nvPr/>
            </p:nvSpPr>
            <p:spPr bwMode="auto">
              <a:xfrm>
                <a:off x="5792532" y="5687397"/>
                <a:ext cx="103272" cy="111879"/>
              </a:xfrm>
              <a:custGeom>
                <a:avLst/>
                <a:gdLst>
                  <a:gd name="T0" fmla="*/ 6 w 36"/>
                  <a:gd name="T1" fmla="*/ 0 h 39"/>
                  <a:gd name="T2" fmla="*/ 16 w 36"/>
                  <a:gd name="T3" fmla="*/ 0 h 39"/>
                  <a:gd name="T4" fmla="*/ 36 w 36"/>
                  <a:gd name="T5" fmla="*/ 21 h 39"/>
                  <a:gd name="T6" fmla="*/ 36 w 36"/>
                  <a:gd name="T7" fmla="*/ 31 h 39"/>
                  <a:gd name="T8" fmla="*/ 30 w 36"/>
                  <a:gd name="T9" fmla="*/ 39 h 39"/>
                  <a:gd name="T10" fmla="*/ 0 w 36"/>
                  <a:gd name="T11" fmla="*/ 6 h 39"/>
                  <a:gd name="T12" fmla="*/ 6 w 36"/>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6" y="0"/>
                    </a:moveTo>
                    <a:lnTo>
                      <a:pt x="16" y="0"/>
                    </a:lnTo>
                    <a:lnTo>
                      <a:pt x="36" y="21"/>
                    </a:lnTo>
                    <a:lnTo>
                      <a:pt x="36" y="31"/>
                    </a:lnTo>
                    <a:lnTo>
                      <a:pt x="30" y="39"/>
                    </a:lnTo>
                    <a:lnTo>
                      <a:pt x="0" y="6"/>
                    </a:lnTo>
                    <a:lnTo>
                      <a:pt x="6"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0" name="Freeform 195"/>
              <p:cNvSpPr/>
              <p:nvPr/>
            </p:nvSpPr>
            <p:spPr bwMode="auto">
              <a:xfrm>
                <a:off x="5715079" y="5747638"/>
                <a:ext cx="123353" cy="120484"/>
              </a:xfrm>
              <a:custGeom>
                <a:avLst/>
                <a:gdLst>
                  <a:gd name="T0" fmla="*/ 35 w 43"/>
                  <a:gd name="T1" fmla="*/ 0 h 42"/>
                  <a:gd name="T2" fmla="*/ 43 w 43"/>
                  <a:gd name="T3" fmla="*/ 8 h 42"/>
                  <a:gd name="T4" fmla="*/ 8 w 43"/>
                  <a:gd name="T5" fmla="*/ 42 h 42"/>
                  <a:gd name="T6" fmla="*/ 0 w 43"/>
                  <a:gd name="T7" fmla="*/ 42 h 42"/>
                  <a:gd name="T8" fmla="*/ 0 w 43"/>
                  <a:gd name="T9" fmla="*/ 34 h 42"/>
                  <a:gd name="T10" fmla="*/ 0 w 43"/>
                  <a:gd name="T11" fmla="*/ 34 h 42"/>
                  <a:gd name="T12" fmla="*/ 35 w 43"/>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3" h="42">
                    <a:moveTo>
                      <a:pt x="35" y="0"/>
                    </a:moveTo>
                    <a:lnTo>
                      <a:pt x="43" y="8"/>
                    </a:lnTo>
                    <a:lnTo>
                      <a:pt x="8" y="42"/>
                    </a:lnTo>
                    <a:lnTo>
                      <a:pt x="0" y="42"/>
                    </a:lnTo>
                    <a:lnTo>
                      <a:pt x="0" y="34"/>
                    </a:lnTo>
                    <a:lnTo>
                      <a:pt x="0" y="34"/>
                    </a:lnTo>
                    <a:lnTo>
                      <a:pt x="35"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1" name="Freeform 196"/>
              <p:cNvSpPr/>
              <p:nvPr/>
            </p:nvSpPr>
            <p:spPr bwMode="auto">
              <a:xfrm>
                <a:off x="5680655" y="5716084"/>
                <a:ext cx="123353" cy="123353"/>
              </a:xfrm>
              <a:custGeom>
                <a:avLst/>
                <a:gdLst>
                  <a:gd name="T0" fmla="*/ 35 w 43"/>
                  <a:gd name="T1" fmla="*/ 0 h 43"/>
                  <a:gd name="T2" fmla="*/ 43 w 43"/>
                  <a:gd name="T3" fmla="*/ 9 h 43"/>
                  <a:gd name="T4" fmla="*/ 8 w 43"/>
                  <a:gd name="T5" fmla="*/ 43 h 43"/>
                  <a:gd name="T6" fmla="*/ 8 w 43"/>
                  <a:gd name="T7" fmla="*/ 43 h 43"/>
                  <a:gd name="T8" fmla="*/ 0 w 43"/>
                  <a:gd name="T9" fmla="*/ 43 h 43"/>
                  <a:gd name="T10" fmla="*/ 0 w 43"/>
                  <a:gd name="T11" fmla="*/ 35 h 43"/>
                  <a:gd name="T12" fmla="*/ 35 w 43"/>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35" y="0"/>
                    </a:moveTo>
                    <a:lnTo>
                      <a:pt x="43" y="9"/>
                    </a:lnTo>
                    <a:lnTo>
                      <a:pt x="8" y="43"/>
                    </a:lnTo>
                    <a:lnTo>
                      <a:pt x="8" y="43"/>
                    </a:lnTo>
                    <a:lnTo>
                      <a:pt x="0" y="43"/>
                    </a:lnTo>
                    <a:lnTo>
                      <a:pt x="0" y="35"/>
                    </a:lnTo>
                    <a:lnTo>
                      <a:pt x="35"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2" name="Freeform 197"/>
              <p:cNvSpPr/>
              <p:nvPr/>
            </p:nvSpPr>
            <p:spPr bwMode="auto">
              <a:xfrm>
                <a:off x="5663443" y="5833698"/>
                <a:ext cx="86060" cy="94667"/>
              </a:xfrm>
              <a:custGeom>
                <a:avLst/>
                <a:gdLst>
                  <a:gd name="T0" fmla="*/ 2 w 30"/>
                  <a:gd name="T1" fmla="*/ 0 h 33"/>
                  <a:gd name="T2" fmla="*/ 4 w 30"/>
                  <a:gd name="T3" fmla="*/ 4 h 33"/>
                  <a:gd name="T4" fmla="*/ 12 w 30"/>
                  <a:gd name="T5" fmla="*/ 8 h 33"/>
                  <a:gd name="T6" fmla="*/ 16 w 30"/>
                  <a:gd name="T7" fmla="*/ 16 h 33"/>
                  <a:gd name="T8" fmla="*/ 24 w 30"/>
                  <a:gd name="T9" fmla="*/ 18 h 33"/>
                  <a:gd name="T10" fmla="*/ 26 w 30"/>
                  <a:gd name="T11" fmla="*/ 27 h 33"/>
                  <a:gd name="T12" fmla="*/ 30 w 30"/>
                  <a:gd name="T13" fmla="*/ 31 h 33"/>
                  <a:gd name="T14" fmla="*/ 12 w 30"/>
                  <a:gd name="T15" fmla="*/ 33 h 33"/>
                  <a:gd name="T16" fmla="*/ 0 w 30"/>
                  <a:gd name="T17" fmla="*/ 18 h 33"/>
                  <a:gd name="T18" fmla="*/ 2 w 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3">
                    <a:moveTo>
                      <a:pt x="2" y="0"/>
                    </a:moveTo>
                    <a:lnTo>
                      <a:pt x="4" y="4"/>
                    </a:lnTo>
                    <a:lnTo>
                      <a:pt x="12" y="8"/>
                    </a:lnTo>
                    <a:lnTo>
                      <a:pt x="16" y="16"/>
                    </a:lnTo>
                    <a:lnTo>
                      <a:pt x="24" y="18"/>
                    </a:lnTo>
                    <a:lnTo>
                      <a:pt x="26" y="27"/>
                    </a:lnTo>
                    <a:lnTo>
                      <a:pt x="30" y="31"/>
                    </a:lnTo>
                    <a:lnTo>
                      <a:pt x="12" y="33"/>
                    </a:lnTo>
                    <a:lnTo>
                      <a:pt x="0" y="18"/>
                    </a:lnTo>
                    <a:lnTo>
                      <a:pt x="2"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3" name="Freeform 198"/>
              <p:cNvSpPr/>
              <p:nvPr/>
            </p:nvSpPr>
            <p:spPr bwMode="auto">
              <a:xfrm>
                <a:off x="5749503" y="5782062"/>
                <a:ext cx="117616" cy="129091"/>
              </a:xfrm>
              <a:custGeom>
                <a:avLst/>
                <a:gdLst>
                  <a:gd name="T0" fmla="*/ 33 w 41"/>
                  <a:gd name="T1" fmla="*/ 0 h 45"/>
                  <a:gd name="T2" fmla="*/ 41 w 41"/>
                  <a:gd name="T3" fmla="*/ 8 h 45"/>
                  <a:gd name="T4" fmla="*/ 7 w 41"/>
                  <a:gd name="T5" fmla="*/ 45 h 45"/>
                  <a:gd name="T6" fmla="*/ 0 w 41"/>
                  <a:gd name="T7" fmla="*/ 43 h 45"/>
                  <a:gd name="T8" fmla="*/ 0 w 41"/>
                  <a:gd name="T9" fmla="*/ 34 h 45"/>
                  <a:gd name="T10" fmla="*/ 33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33" y="0"/>
                    </a:moveTo>
                    <a:lnTo>
                      <a:pt x="41" y="8"/>
                    </a:lnTo>
                    <a:lnTo>
                      <a:pt x="7" y="45"/>
                    </a:lnTo>
                    <a:lnTo>
                      <a:pt x="0" y="43"/>
                    </a:lnTo>
                    <a:lnTo>
                      <a:pt x="0" y="34"/>
                    </a:lnTo>
                    <a:lnTo>
                      <a:pt x="33"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grpSp>
        <p:nvGrpSpPr>
          <p:cNvPr id="26" name="组合 25"/>
          <p:cNvGrpSpPr/>
          <p:nvPr/>
        </p:nvGrpSpPr>
        <p:grpSpPr>
          <a:xfrm>
            <a:off x="6428684" y="4272765"/>
            <a:ext cx="606037" cy="358959"/>
            <a:chOff x="6839593" y="4666153"/>
            <a:chExt cx="745852" cy="441774"/>
          </a:xfrm>
        </p:grpSpPr>
        <p:sp>
          <p:nvSpPr>
            <p:cNvPr id="27" name="Freeform 81"/>
            <p:cNvSpPr/>
            <p:nvPr/>
          </p:nvSpPr>
          <p:spPr bwMode="auto">
            <a:xfrm>
              <a:off x="7381769" y="4714921"/>
              <a:ext cx="203676" cy="344239"/>
            </a:xfrm>
            <a:custGeom>
              <a:avLst/>
              <a:gdLst>
                <a:gd name="T0" fmla="*/ 10 w 71"/>
                <a:gd name="T1" fmla="*/ 0 h 120"/>
                <a:gd name="T2" fmla="*/ 14 w 71"/>
                <a:gd name="T3" fmla="*/ 2 h 120"/>
                <a:gd name="T4" fmla="*/ 18 w 71"/>
                <a:gd name="T5" fmla="*/ 4 h 120"/>
                <a:gd name="T6" fmla="*/ 67 w 71"/>
                <a:gd name="T7" fmla="*/ 53 h 120"/>
                <a:gd name="T8" fmla="*/ 71 w 71"/>
                <a:gd name="T9" fmla="*/ 61 h 120"/>
                <a:gd name="T10" fmla="*/ 67 w 71"/>
                <a:gd name="T11" fmla="*/ 69 h 120"/>
                <a:gd name="T12" fmla="*/ 18 w 71"/>
                <a:gd name="T13" fmla="*/ 118 h 120"/>
                <a:gd name="T14" fmla="*/ 10 w 71"/>
                <a:gd name="T15" fmla="*/ 120 h 120"/>
                <a:gd name="T16" fmla="*/ 4 w 71"/>
                <a:gd name="T17" fmla="*/ 118 h 120"/>
                <a:gd name="T18" fmla="*/ 0 w 71"/>
                <a:gd name="T19" fmla="*/ 114 h 120"/>
                <a:gd name="T20" fmla="*/ 0 w 71"/>
                <a:gd name="T21" fmla="*/ 110 h 120"/>
                <a:gd name="T22" fmla="*/ 0 w 71"/>
                <a:gd name="T23" fmla="*/ 106 h 120"/>
                <a:gd name="T24" fmla="*/ 4 w 71"/>
                <a:gd name="T25" fmla="*/ 104 h 120"/>
                <a:gd name="T26" fmla="*/ 44 w 71"/>
                <a:gd name="T27" fmla="*/ 61 h 120"/>
                <a:gd name="T28" fmla="*/ 4 w 71"/>
                <a:gd name="T29" fmla="*/ 18 h 120"/>
                <a:gd name="T30" fmla="*/ 0 w 71"/>
                <a:gd name="T31" fmla="*/ 14 h 120"/>
                <a:gd name="T32" fmla="*/ 0 w 71"/>
                <a:gd name="T33" fmla="*/ 10 h 120"/>
                <a:gd name="T34" fmla="*/ 0 w 71"/>
                <a:gd name="T35" fmla="*/ 8 h 120"/>
                <a:gd name="T36" fmla="*/ 4 w 71"/>
                <a:gd name="T37" fmla="*/ 4 h 120"/>
                <a:gd name="T38" fmla="*/ 6 w 71"/>
                <a:gd name="T39" fmla="*/ 2 h 120"/>
                <a:gd name="T40" fmla="*/ 10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10" y="0"/>
                  </a:moveTo>
                  <a:lnTo>
                    <a:pt x="14" y="2"/>
                  </a:lnTo>
                  <a:lnTo>
                    <a:pt x="18" y="4"/>
                  </a:lnTo>
                  <a:lnTo>
                    <a:pt x="67" y="53"/>
                  </a:lnTo>
                  <a:lnTo>
                    <a:pt x="71" y="61"/>
                  </a:lnTo>
                  <a:lnTo>
                    <a:pt x="67" y="69"/>
                  </a:lnTo>
                  <a:lnTo>
                    <a:pt x="18" y="118"/>
                  </a:lnTo>
                  <a:lnTo>
                    <a:pt x="10" y="120"/>
                  </a:lnTo>
                  <a:lnTo>
                    <a:pt x="4" y="118"/>
                  </a:lnTo>
                  <a:lnTo>
                    <a:pt x="0" y="114"/>
                  </a:lnTo>
                  <a:lnTo>
                    <a:pt x="0" y="110"/>
                  </a:lnTo>
                  <a:lnTo>
                    <a:pt x="0" y="106"/>
                  </a:lnTo>
                  <a:lnTo>
                    <a:pt x="4" y="104"/>
                  </a:lnTo>
                  <a:lnTo>
                    <a:pt x="44" y="61"/>
                  </a:lnTo>
                  <a:lnTo>
                    <a:pt x="4" y="18"/>
                  </a:lnTo>
                  <a:lnTo>
                    <a:pt x="0" y="14"/>
                  </a:lnTo>
                  <a:lnTo>
                    <a:pt x="0" y="10"/>
                  </a:lnTo>
                  <a:lnTo>
                    <a:pt x="0" y="8"/>
                  </a:lnTo>
                  <a:lnTo>
                    <a:pt x="4" y="4"/>
                  </a:lnTo>
                  <a:lnTo>
                    <a:pt x="6" y="2"/>
                  </a:lnTo>
                  <a:lnTo>
                    <a:pt x="10"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28" name="组合 27"/>
            <p:cNvGrpSpPr/>
            <p:nvPr/>
          </p:nvGrpSpPr>
          <p:grpSpPr>
            <a:xfrm>
              <a:off x="6839593" y="4666153"/>
              <a:ext cx="441774" cy="441774"/>
              <a:chOff x="6839593" y="4666155"/>
              <a:chExt cx="441774" cy="441774"/>
            </a:xfrm>
          </p:grpSpPr>
          <p:sp>
            <p:nvSpPr>
              <p:cNvPr id="29" name="Freeform 199"/>
              <p:cNvSpPr>
                <a:spLocks noEditPoints="1"/>
              </p:cNvSpPr>
              <p:nvPr/>
            </p:nvSpPr>
            <p:spPr bwMode="auto">
              <a:xfrm>
                <a:off x="6839593" y="4666155"/>
                <a:ext cx="441774" cy="441774"/>
              </a:xfrm>
              <a:custGeom>
                <a:avLst/>
                <a:gdLst>
                  <a:gd name="T0" fmla="*/ 77 w 154"/>
                  <a:gd name="T1" fmla="*/ 8 h 154"/>
                  <a:gd name="T2" fmla="*/ 59 w 154"/>
                  <a:gd name="T3" fmla="*/ 10 h 154"/>
                  <a:gd name="T4" fmla="*/ 42 w 154"/>
                  <a:gd name="T5" fmla="*/ 16 h 154"/>
                  <a:gd name="T6" fmla="*/ 24 w 154"/>
                  <a:gd name="T7" fmla="*/ 32 h 154"/>
                  <a:gd name="T8" fmla="*/ 12 w 154"/>
                  <a:gd name="T9" fmla="*/ 53 h 154"/>
                  <a:gd name="T10" fmla="*/ 8 w 154"/>
                  <a:gd name="T11" fmla="*/ 77 h 154"/>
                  <a:gd name="T12" fmla="*/ 10 w 154"/>
                  <a:gd name="T13" fmla="*/ 93 h 154"/>
                  <a:gd name="T14" fmla="*/ 16 w 154"/>
                  <a:gd name="T15" fmla="*/ 110 h 154"/>
                  <a:gd name="T16" fmla="*/ 32 w 154"/>
                  <a:gd name="T17" fmla="*/ 130 h 154"/>
                  <a:gd name="T18" fmla="*/ 53 w 154"/>
                  <a:gd name="T19" fmla="*/ 142 h 154"/>
                  <a:gd name="T20" fmla="*/ 77 w 154"/>
                  <a:gd name="T21" fmla="*/ 146 h 154"/>
                  <a:gd name="T22" fmla="*/ 93 w 154"/>
                  <a:gd name="T23" fmla="*/ 144 h 154"/>
                  <a:gd name="T24" fmla="*/ 109 w 154"/>
                  <a:gd name="T25" fmla="*/ 136 h 154"/>
                  <a:gd name="T26" fmla="*/ 130 w 154"/>
                  <a:gd name="T27" fmla="*/ 122 h 154"/>
                  <a:gd name="T28" fmla="*/ 140 w 154"/>
                  <a:gd name="T29" fmla="*/ 99 h 154"/>
                  <a:gd name="T30" fmla="*/ 144 w 154"/>
                  <a:gd name="T31" fmla="*/ 77 h 154"/>
                  <a:gd name="T32" fmla="*/ 142 w 154"/>
                  <a:gd name="T33" fmla="*/ 59 h 154"/>
                  <a:gd name="T34" fmla="*/ 136 w 154"/>
                  <a:gd name="T35" fmla="*/ 42 h 154"/>
                  <a:gd name="T36" fmla="*/ 120 w 154"/>
                  <a:gd name="T37" fmla="*/ 24 h 154"/>
                  <a:gd name="T38" fmla="*/ 99 w 154"/>
                  <a:gd name="T39" fmla="*/ 12 h 154"/>
                  <a:gd name="T40" fmla="*/ 77 w 154"/>
                  <a:gd name="T41" fmla="*/ 8 h 154"/>
                  <a:gd name="T42" fmla="*/ 77 w 154"/>
                  <a:gd name="T43" fmla="*/ 0 h 154"/>
                  <a:gd name="T44" fmla="*/ 103 w 154"/>
                  <a:gd name="T45" fmla="*/ 4 h 154"/>
                  <a:gd name="T46" fmla="*/ 126 w 154"/>
                  <a:gd name="T47" fmla="*/ 18 h 154"/>
                  <a:gd name="T48" fmla="*/ 144 w 154"/>
                  <a:gd name="T49" fmla="*/ 38 h 154"/>
                  <a:gd name="T50" fmla="*/ 150 w 154"/>
                  <a:gd name="T51" fmla="*/ 57 h 154"/>
                  <a:gd name="T52" fmla="*/ 154 w 154"/>
                  <a:gd name="T53" fmla="*/ 77 h 154"/>
                  <a:gd name="T54" fmla="*/ 148 w 154"/>
                  <a:gd name="T55" fmla="*/ 103 h 154"/>
                  <a:gd name="T56" fmla="*/ 136 w 154"/>
                  <a:gd name="T57" fmla="*/ 126 h 154"/>
                  <a:gd name="T58" fmla="*/ 114 w 154"/>
                  <a:gd name="T59" fmla="*/ 144 h 154"/>
                  <a:gd name="T60" fmla="*/ 95 w 154"/>
                  <a:gd name="T61" fmla="*/ 152 h 154"/>
                  <a:gd name="T62" fmla="*/ 77 w 154"/>
                  <a:gd name="T63" fmla="*/ 154 h 154"/>
                  <a:gd name="T64" fmla="*/ 51 w 154"/>
                  <a:gd name="T65" fmla="*/ 148 h 154"/>
                  <a:gd name="T66" fmla="*/ 26 w 154"/>
                  <a:gd name="T67" fmla="*/ 136 h 154"/>
                  <a:gd name="T68" fmla="*/ 10 w 154"/>
                  <a:gd name="T69" fmla="*/ 114 h 154"/>
                  <a:gd name="T70" fmla="*/ 2 w 154"/>
                  <a:gd name="T71" fmla="*/ 95 h 154"/>
                  <a:gd name="T72" fmla="*/ 0 w 154"/>
                  <a:gd name="T73" fmla="*/ 77 h 154"/>
                  <a:gd name="T74" fmla="*/ 4 w 154"/>
                  <a:gd name="T75" fmla="*/ 50 h 154"/>
                  <a:gd name="T76" fmla="*/ 18 w 154"/>
                  <a:gd name="T77" fmla="*/ 28 h 154"/>
                  <a:gd name="T78" fmla="*/ 38 w 154"/>
                  <a:gd name="T79" fmla="*/ 10 h 154"/>
                  <a:gd name="T80" fmla="*/ 57 w 154"/>
                  <a:gd name="T81" fmla="*/ 2 h 154"/>
                  <a:gd name="T82" fmla="*/ 77 w 154"/>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4">
                    <a:moveTo>
                      <a:pt x="77" y="8"/>
                    </a:moveTo>
                    <a:lnTo>
                      <a:pt x="59" y="10"/>
                    </a:lnTo>
                    <a:lnTo>
                      <a:pt x="42" y="16"/>
                    </a:lnTo>
                    <a:lnTo>
                      <a:pt x="24" y="32"/>
                    </a:lnTo>
                    <a:lnTo>
                      <a:pt x="12" y="53"/>
                    </a:lnTo>
                    <a:lnTo>
                      <a:pt x="8" y="77"/>
                    </a:lnTo>
                    <a:lnTo>
                      <a:pt x="10" y="93"/>
                    </a:lnTo>
                    <a:lnTo>
                      <a:pt x="16" y="110"/>
                    </a:lnTo>
                    <a:lnTo>
                      <a:pt x="32" y="130"/>
                    </a:lnTo>
                    <a:lnTo>
                      <a:pt x="53" y="142"/>
                    </a:lnTo>
                    <a:lnTo>
                      <a:pt x="77" y="146"/>
                    </a:lnTo>
                    <a:lnTo>
                      <a:pt x="93" y="144"/>
                    </a:lnTo>
                    <a:lnTo>
                      <a:pt x="109" y="136"/>
                    </a:lnTo>
                    <a:lnTo>
                      <a:pt x="130" y="122"/>
                    </a:lnTo>
                    <a:lnTo>
                      <a:pt x="140" y="99"/>
                    </a:lnTo>
                    <a:lnTo>
                      <a:pt x="144" y="77"/>
                    </a:lnTo>
                    <a:lnTo>
                      <a:pt x="142" y="59"/>
                    </a:lnTo>
                    <a:lnTo>
                      <a:pt x="136" y="42"/>
                    </a:lnTo>
                    <a:lnTo>
                      <a:pt x="120" y="24"/>
                    </a:lnTo>
                    <a:lnTo>
                      <a:pt x="99" y="12"/>
                    </a:lnTo>
                    <a:lnTo>
                      <a:pt x="77" y="8"/>
                    </a:lnTo>
                    <a:close/>
                    <a:moveTo>
                      <a:pt x="77" y="0"/>
                    </a:moveTo>
                    <a:lnTo>
                      <a:pt x="103" y="4"/>
                    </a:lnTo>
                    <a:lnTo>
                      <a:pt x="126" y="18"/>
                    </a:lnTo>
                    <a:lnTo>
                      <a:pt x="144" y="38"/>
                    </a:lnTo>
                    <a:lnTo>
                      <a:pt x="150" y="57"/>
                    </a:lnTo>
                    <a:lnTo>
                      <a:pt x="154" y="77"/>
                    </a:lnTo>
                    <a:lnTo>
                      <a:pt x="148" y="103"/>
                    </a:lnTo>
                    <a:lnTo>
                      <a:pt x="136" y="126"/>
                    </a:lnTo>
                    <a:lnTo>
                      <a:pt x="114" y="144"/>
                    </a:lnTo>
                    <a:lnTo>
                      <a:pt x="95" y="152"/>
                    </a:lnTo>
                    <a:lnTo>
                      <a:pt x="77" y="154"/>
                    </a:lnTo>
                    <a:lnTo>
                      <a:pt x="51" y="148"/>
                    </a:lnTo>
                    <a:lnTo>
                      <a:pt x="26" y="136"/>
                    </a:lnTo>
                    <a:lnTo>
                      <a:pt x="10" y="114"/>
                    </a:lnTo>
                    <a:lnTo>
                      <a:pt x="2" y="95"/>
                    </a:lnTo>
                    <a:lnTo>
                      <a:pt x="0" y="77"/>
                    </a:lnTo>
                    <a:lnTo>
                      <a:pt x="4" y="50"/>
                    </a:lnTo>
                    <a:lnTo>
                      <a:pt x="18" y="28"/>
                    </a:lnTo>
                    <a:lnTo>
                      <a:pt x="38" y="10"/>
                    </a:lnTo>
                    <a:lnTo>
                      <a:pt x="57" y="2"/>
                    </a:lnTo>
                    <a:lnTo>
                      <a:pt x="77"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0" name="Freeform 200"/>
              <p:cNvSpPr>
                <a:spLocks noEditPoints="1"/>
              </p:cNvSpPr>
              <p:nvPr/>
            </p:nvSpPr>
            <p:spPr bwMode="auto">
              <a:xfrm>
                <a:off x="6902704" y="4818193"/>
                <a:ext cx="197938" cy="192201"/>
              </a:xfrm>
              <a:custGeom>
                <a:avLst/>
                <a:gdLst>
                  <a:gd name="T0" fmla="*/ 35 w 69"/>
                  <a:gd name="T1" fmla="*/ 16 h 67"/>
                  <a:gd name="T2" fmla="*/ 29 w 69"/>
                  <a:gd name="T3" fmla="*/ 16 h 67"/>
                  <a:gd name="T4" fmla="*/ 23 w 69"/>
                  <a:gd name="T5" fmla="*/ 20 h 67"/>
                  <a:gd name="T6" fmla="*/ 18 w 69"/>
                  <a:gd name="T7" fmla="*/ 26 h 67"/>
                  <a:gd name="T8" fmla="*/ 16 w 69"/>
                  <a:gd name="T9" fmla="*/ 34 h 67"/>
                  <a:gd name="T10" fmla="*/ 18 w 69"/>
                  <a:gd name="T11" fmla="*/ 40 h 67"/>
                  <a:gd name="T12" fmla="*/ 23 w 69"/>
                  <a:gd name="T13" fmla="*/ 46 h 67"/>
                  <a:gd name="T14" fmla="*/ 29 w 69"/>
                  <a:gd name="T15" fmla="*/ 50 h 67"/>
                  <a:gd name="T16" fmla="*/ 35 w 69"/>
                  <a:gd name="T17" fmla="*/ 50 h 67"/>
                  <a:gd name="T18" fmla="*/ 43 w 69"/>
                  <a:gd name="T19" fmla="*/ 50 h 67"/>
                  <a:gd name="T20" fmla="*/ 47 w 69"/>
                  <a:gd name="T21" fmla="*/ 46 h 67"/>
                  <a:gd name="T22" fmla="*/ 51 w 69"/>
                  <a:gd name="T23" fmla="*/ 40 h 67"/>
                  <a:gd name="T24" fmla="*/ 53 w 69"/>
                  <a:gd name="T25" fmla="*/ 34 h 67"/>
                  <a:gd name="T26" fmla="*/ 51 w 69"/>
                  <a:gd name="T27" fmla="*/ 26 h 67"/>
                  <a:gd name="T28" fmla="*/ 47 w 69"/>
                  <a:gd name="T29" fmla="*/ 20 h 67"/>
                  <a:gd name="T30" fmla="*/ 43 w 69"/>
                  <a:gd name="T31" fmla="*/ 16 h 67"/>
                  <a:gd name="T32" fmla="*/ 35 w 69"/>
                  <a:gd name="T33" fmla="*/ 16 h 67"/>
                  <a:gd name="T34" fmla="*/ 29 w 69"/>
                  <a:gd name="T35" fmla="*/ 0 h 67"/>
                  <a:gd name="T36" fmla="*/ 41 w 69"/>
                  <a:gd name="T37" fmla="*/ 0 h 67"/>
                  <a:gd name="T38" fmla="*/ 41 w 69"/>
                  <a:gd name="T39" fmla="*/ 6 h 67"/>
                  <a:gd name="T40" fmla="*/ 51 w 69"/>
                  <a:gd name="T41" fmla="*/ 10 h 67"/>
                  <a:gd name="T42" fmla="*/ 55 w 69"/>
                  <a:gd name="T43" fmla="*/ 6 h 67"/>
                  <a:gd name="T44" fmla="*/ 63 w 69"/>
                  <a:gd name="T45" fmla="*/ 14 h 67"/>
                  <a:gd name="T46" fmla="*/ 59 w 69"/>
                  <a:gd name="T47" fmla="*/ 18 h 67"/>
                  <a:gd name="T48" fmla="*/ 63 w 69"/>
                  <a:gd name="T49" fmla="*/ 28 h 67"/>
                  <a:gd name="T50" fmla="*/ 69 w 69"/>
                  <a:gd name="T51" fmla="*/ 28 h 67"/>
                  <a:gd name="T52" fmla="*/ 69 w 69"/>
                  <a:gd name="T53" fmla="*/ 38 h 67"/>
                  <a:gd name="T54" fmla="*/ 63 w 69"/>
                  <a:gd name="T55" fmla="*/ 38 h 67"/>
                  <a:gd name="T56" fmla="*/ 59 w 69"/>
                  <a:gd name="T57" fmla="*/ 48 h 67"/>
                  <a:gd name="T58" fmla="*/ 63 w 69"/>
                  <a:gd name="T59" fmla="*/ 53 h 67"/>
                  <a:gd name="T60" fmla="*/ 55 w 69"/>
                  <a:gd name="T61" fmla="*/ 61 h 67"/>
                  <a:gd name="T62" fmla="*/ 51 w 69"/>
                  <a:gd name="T63" fmla="*/ 57 h 67"/>
                  <a:gd name="T64" fmla="*/ 41 w 69"/>
                  <a:gd name="T65" fmla="*/ 61 h 67"/>
                  <a:gd name="T66" fmla="*/ 41 w 69"/>
                  <a:gd name="T67" fmla="*/ 67 h 67"/>
                  <a:gd name="T68" fmla="*/ 29 w 69"/>
                  <a:gd name="T69" fmla="*/ 67 h 67"/>
                  <a:gd name="T70" fmla="*/ 29 w 69"/>
                  <a:gd name="T71" fmla="*/ 61 h 67"/>
                  <a:gd name="T72" fmla="*/ 18 w 69"/>
                  <a:gd name="T73" fmla="*/ 57 h 67"/>
                  <a:gd name="T74" fmla="*/ 14 w 69"/>
                  <a:gd name="T75" fmla="*/ 61 h 67"/>
                  <a:gd name="T76" fmla="*/ 6 w 69"/>
                  <a:gd name="T77" fmla="*/ 53 h 67"/>
                  <a:gd name="T78" fmla="*/ 12 w 69"/>
                  <a:gd name="T79" fmla="*/ 48 h 67"/>
                  <a:gd name="T80" fmla="*/ 8 w 69"/>
                  <a:gd name="T81" fmla="*/ 38 h 67"/>
                  <a:gd name="T82" fmla="*/ 0 w 69"/>
                  <a:gd name="T83" fmla="*/ 38 h 67"/>
                  <a:gd name="T84" fmla="*/ 0 w 69"/>
                  <a:gd name="T85" fmla="*/ 28 h 67"/>
                  <a:gd name="T86" fmla="*/ 8 w 69"/>
                  <a:gd name="T87" fmla="*/ 28 h 67"/>
                  <a:gd name="T88" fmla="*/ 12 w 69"/>
                  <a:gd name="T89" fmla="*/ 18 h 67"/>
                  <a:gd name="T90" fmla="*/ 6 w 69"/>
                  <a:gd name="T91" fmla="*/ 14 h 67"/>
                  <a:gd name="T92" fmla="*/ 14 w 69"/>
                  <a:gd name="T93" fmla="*/ 6 h 67"/>
                  <a:gd name="T94" fmla="*/ 20 w 69"/>
                  <a:gd name="T95" fmla="*/ 10 h 67"/>
                  <a:gd name="T96" fmla="*/ 29 w 69"/>
                  <a:gd name="T97" fmla="*/ 6 h 67"/>
                  <a:gd name="T98" fmla="*/ 29 w 69"/>
                  <a:gd name="T9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67">
                    <a:moveTo>
                      <a:pt x="35" y="16"/>
                    </a:moveTo>
                    <a:lnTo>
                      <a:pt x="29" y="16"/>
                    </a:lnTo>
                    <a:lnTo>
                      <a:pt x="23" y="20"/>
                    </a:lnTo>
                    <a:lnTo>
                      <a:pt x="18" y="26"/>
                    </a:lnTo>
                    <a:lnTo>
                      <a:pt x="16" y="34"/>
                    </a:lnTo>
                    <a:lnTo>
                      <a:pt x="18" y="40"/>
                    </a:lnTo>
                    <a:lnTo>
                      <a:pt x="23" y="46"/>
                    </a:lnTo>
                    <a:lnTo>
                      <a:pt x="29" y="50"/>
                    </a:lnTo>
                    <a:lnTo>
                      <a:pt x="35" y="50"/>
                    </a:lnTo>
                    <a:lnTo>
                      <a:pt x="43" y="50"/>
                    </a:lnTo>
                    <a:lnTo>
                      <a:pt x="47" y="46"/>
                    </a:lnTo>
                    <a:lnTo>
                      <a:pt x="51" y="40"/>
                    </a:lnTo>
                    <a:lnTo>
                      <a:pt x="53" y="34"/>
                    </a:lnTo>
                    <a:lnTo>
                      <a:pt x="51" y="26"/>
                    </a:lnTo>
                    <a:lnTo>
                      <a:pt x="47" y="20"/>
                    </a:lnTo>
                    <a:lnTo>
                      <a:pt x="43" y="16"/>
                    </a:lnTo>
                    <a:lnTo>
                      <a:pt x="35" y="16"/>
                    </a:lnTo>
                    <a:close/>
                    <a:moveTo>
                      <a:pt x="29" y="0"/>
                    </a:moveTo>
                    <a:lnTo>
                      <a:pt x="41" y="0"/>
                    </a:lnTo>
                    <a:lnTo>
                      <a:pt x="41" y="6"/>
                    </a:lnTo>
                    <a:lnTo>
                      <a:pt x="51" y="10"/>
                    </a:lnTo>
                    <a:lnTo>
                      <a:pt x="55" y="6"/>
                    </a:lnTo>
                    <a:lnTo>
                      <a:pt x="63" y="14"/>
                    </a:lnTo>
                    <a:lnTo>
                      <a:pt x="59" y="18"/>
                    </a:lnTo>
                    <a:lnTo>
                      <a:pt x="63" y="28"/>
                    </a:lnTo>
                    <a:lnTo>
                      <a:pt x="69" y="28"/>
                    </a:lnTo>
                    <a:lnTo>
                      <a:pt x="69" y="38"/>
                    </a:lnTo>
                    <a:lnTo>
                      <a:pt x="63" y="38"/>
                    </a:lnTo>
                    <a:lnTo>
                      <a:pt x="59" y="48"/>
                    </a:lnTo>
                    <a:lnTo>
                      <a:pt x="63" y="53"/>
                    </a:lnTo>
                    <a:lnTo>
                      <a:pt x="55" y="61"/>
                    </a:lnTo>
                    <a:lnTo>
                      <a:pt x="51" y="57"/>
                    </a:lnTo>
                    <a:lnTo>
                      <a:pt x="41" y="61"/>
                    </a:lnTo>
                    <a:lnTo>
                      <a:pt x="41" y="67"/>
                    </a:lnTo>
                    <a:lnTo>
                      <a:pt x="29" y="67"/>
                    </a:lnTo>
                    <a:lnTo>
                      <a:pt x="29" y="61"/>
                    </a:lnTo>
                    <a:lnTo>
                      <a:pt x="18" y="57"/>
                    </a:lnTo>
                    <a:lnTo>
                      <a:pt x="14" y="61"/>
                    </a:lnTo>
                    <a:lnTo>
                      <a:pt x="6" y="53"/>
                    </a:lnTo>
                    <a:lnTo>
                      <a:pt x="12" y="48"/>
                    </a:lnTo>
                    <a:lnTo>
                      <a:pt x="8" y="38"/>
                    </a:lnTo>
                    <a:lnTo>
                      <a:pt x="0" y="38"/>
                    </a:lnTo>
                    <a:lnTo>
                      <a:pt x="0" y="28"/>
                    </a:lnTo>
                    <a:lnTo>
                      <a:pt x="8" y="28"/>
                    </a:lnTo>
                    <a:lnTo>
                      <a:pt x="12" y="18"/>
                    </a:lnTo>
                    <a:lnTo>
                      <a:pt x="6" y="14"/>
                    </a:lnTo>
                    <a:lnTo>
                      <a:pt x="14" y="6"/>
                    </a:lnTo>
                    <a:lnTo>
                      <a:pt x="20" y="10"/>
                    </a:lnTo>
                    <a:lnTo>
                      <a:pt x="29" y="6"/>
                    </a:lnTo>
                    <a:lnTo>
                      <a:pt x="29"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1" name="Freeform 201"/>
              <p:cNvSpPr>
                <a:spLocks noEditPoints="1"/>
              </p:cNvSpPr>
              <p:nvPr/>
            </p:nvSpPr>
            <p:spPr bwMode="auto">
              <a:xfrm>
                <a:off x="7077691" y="4763689"/>
                <a:ext cx="134828" cy="129091"/>
              </a:xfrm>
              <a:custGeom>
                <a:avLst/>
                <a:gdLst>
                  <a:gd name="T0" fmla="*/ 24 w 47"/>
                  <a:gd name="T1" fmla="*/ 10 h 45"/>
                  <a:gd name="T2" fmla="*/ 16 w 47"/>
                  <a:gd name="T3" fmla="*/ 12 h 45"/>
                  <a:gd name="T4" fmla="*/ 12 w 47"/>
                  <a:gd name="T5" fmla="*/ 23 h 45"/>
                  <a:gd name="T6" fmla="*/ 14 w 47"/>
                  <a:gd name="T7" fmla="*/ 31 h 45"/>
                  <a:gd name="T8" fmla="*/ 22 w 47"/>
                  <a:gd name="T9" fmla="*/ 35 h 45"/>
                  <a:gd name="T10" fmla="*/ 31 w 47"/>
                  <a:gd name="T11" fmla="*/ 33 h 45"/>
                  <a:gd name="T12" fmla="*/ 37 w 47"/>
                  <a:gd name="T13" fmla="*/ 25 h 45"/>
                  <a:gd name="T14" fmla="*/ 33 w 47"/>
                  <a:gd name="T15" fmla="*/ 14 h 45"/>
                  <a:gd name="T16" fmla="*/ 24 w 47"/>
                  <a:gd name="T17" fmla="*/ 10 h 45"/>
                  <a:gd name="T18" fmla="*/ 22 w 47"/>
                  <a:gd name="T19" fmla="*/ 0 h 45"/>
                  <a:gd name="T20" fmla="*/ 28 w 47"/>
                  <a:gd name="T21" fmla="*/ 0 h 45"/>
                  <a:gd name="T22" fmla="*/ 28 w 47"/>
                  <a:gd name="T23" fmla="*/ 4 h 45"/>
                  <a:gd name="T24" fmla="*/ 35 w 47"/>
                  <a:gd name="T25" fmla="*/ 8 h 45"/>
                  <a:gd name="T26" fmla="*/ 39 w 47"/>
                  <a:gd name="T27" fmla="*/ 4 h 45"/>
                  <a:gd name="T28" fmla="*/ 43 w 47"/>
                  <a:gd name="T29" fmla="*/ 10 h 45"/>
                  <a:gd name="T30" fmla="*/ 41 w 47"/>
                  <a:gd name="T31" fmla="*/ 14 h 45"/>
                  <a:gd name="T32" fmla="*/ 43 w 47"/>
                  <a:gd name="T33" fmla="*/ 21 h 45"/>
                  <a:gd name="T34" fmla="*/ 47 w 47"/>
                  <a:gd name="T35" fmla="*/ 21 h 45"/>
                  <a:gd name="T36" fmla="*/ 47 w 47"/>
                  <a:gd name="T37" fmla="*/ 29 h 45"/>
                  <a:gd name="T38" fmla="*/ 43 w 47"/>
                  <a:gd name="T39" fmla="*/ 29 h 45"/>
                  <a:gd name="T40" fmla="*/ 39 w 47"/>
                  <a:gd name="T41" fmla="*/ 35 h 45"/>
                  <a:gd name="T42" fmla="*/ 41 w 47"/>
                  <a:gd name="T43" fmla="*/ 37 h 45"/>
                  <a:gd name="T44" fmla="*/ 35 w 47"/>
                  <a:gd name="T45" fmla="*/ 43 h 45"/>
                  <a:gd name="T46" fmla="*/ 33 w 47"/>
                  <a:gd name="T47" fmla="*/ 39 h 45"/>
                  <a:gd name="T48" fmla="*/ 26 w 47"/>
                  <a:gd name="T49" fmla="*/ 41 h 45"/>
                  <a:gd name="T50" fmla="*/ 24 w 47"/>
                  <a:gd name="T51" fmla="*/ 45 h 45"/>
                  <a:gd name="T52" fmla="*/ 18 w 47"/>
                  <a:gd name="T53" fmla="*/ 45 h 45"/>
                  <a:gd name="T54" fmla="*/ 18 w 47"/>
                  <a:gd name="T55" fmla="*/ 41 h 45"/>
                  <a:gd name="T56" fmla="*/ 12 w 47"/>
                  <a:gd name="T57" fmla="*/ 37 h 45"/>
                  <a:gd name="T58" fmla="*/ 8 w 47"/>
                  <a:gd name="T59" fmla="*/ 41 h 45"/>
                  <a:gd name="T60" fmla="*/ 4 w 47"/>
                  <a:gd name="T61" fmla="*/ 35 h 45"/>
                  <a:gd name="T62" fmla="*/ 6 w 47"/>
                  <a:gd name="T63" fmla="*/ 31 h 45"/>
                  <a:gd name="T64" fmla="*/ 4 w 47"/>
                  <a:gd name="T65" fmla="*/ 25 h 45"/>
                  <a:gd name="T66" fmla="*/ 0 w 47"/>
                  <a:gd name="T67" fmla="*/ 25 h 45"/>
                  <a:gd name="T68" fmla="*/ 2 w 47"/>
                  <a:gd name="T69" fmla="*/ 16 h 45"/>
                  <a:gd name="T70" fmla="*/ 6 w 47"/>
                  <a:gd name="T71" fmla="*/ 16 h 45"/>
                  <a:gd name="T72" fmla="*/ 8 w 47"/>
                  <a:gd name="T73" fmla="*/ 10 h 45"/>
                  <a:gd name="T74" fmla="*/ 6 w 47"/>
                  <a:gd name="T75" fmla="*/ 8 h 45"/>
                  <a:gd name="T76" fmla="*/ 12 w 47"/>
                  <a:gd name="T77" fmla="*/ 2 h 45"/>
                  <a:gd name="T78" fmla="*/ 14 w 47"/>
                  <a:gd name="T79" fmla="*/ 6 h 45"/>
                  <a:gd name="T80" fmla="*/ 22 w 47"/>
                  <a:gd name="T81" fmla="*/ 4 h 45"/>
                  <a:gd name="T82" fmla="*/ 22 w 47"/>
                  <a:gd name="T8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45">
                    <a:moveTo>
                      <a:pt x="24" y="10"/>
                    </a:moveTo>
                    <a:lnTo>
                      <a:pt x="16" y="12"/>
                    </a:lnTo>
                    <a:lnTo>
                      <a:pt x="12" y="23"/>
                    </a:lnTo>
                    <a:lnTo>
                      <a:pt x="14" y="31"/>
                    </a:lnTo>
                    <a:lnTo>
                      <a:pt x="22" y="35"/>
                    </a:lnTo>
                    <a:lnTo>
                      <a:pt x="31" y="33"/>
                    </a:lnTo>
                    <a:lnTo>
                      <a:pt x="37" y="25"/>
                    </a:lnTo>
                    <a:lnTo>
                      <a:pt x="33" y="14"/>
                    </a:lnTo>
                    <a:lnTo>
                      <a:pt x="24" y="10"/>
                    </a:lnTo>
                    <a:close/>
                    <a:moveTo>
                      <a:pt x="22" y="0"/>
                    </a:moveTo>
                    <a:lnTo>
                      <a:pt x="28" y="0"/>
                    </a:lnTo>
                    <a:lnTo>
                      <a:pt x="28" y="4"/>
                    </a:lnTo>
                    <a:lnTo>
                      <a:pt x="35" y="8"/>
                    </a:lnTo>
                    <a:lnTo>
                      <a:pt x="39" y="4"/>
                    </a:lnTo>
                    <a:lnTo>
                      <a:pt x="43" y="10"/>
                    </a:lnTo>
                    <a:lnTo>
                      <a:pt x="41" y="14"/>
                    </a:lnTo>
                    <a:lnTo>
                      <a:pt x="43" y="21"/>
                    </a:lnTo>
                    <a:lnTo>
                      <a:pt x="47" y="21"/>
                    </a:lnTo>
                    <a:lnTo>
                      <a:pt x="47" y="29"/>
                    </a:lnTo>
                    <a:lnTo>
                      <a:pt x="43" y="29"/>
                    </a:lnTo>
                    <a:lnTo>
                      <a:pt x="39" y="35"/>
                    </a:lnTo>
                    <a:lnTo>
                      <a:pt x="41" y="37"/>
                    </a:lnTo>
                    <a:lnTo>
                      <a:pt x="35" y="43"/>
                    </a:lnTo>
                    <a:lnTo>
                      <a:pt x="33" y="39"/>
                    </a:lnTo>
                    <a:lnTo>
                      <a:pt x="26" y="41"/>
                    </a:lnTo>
                    <a:lnTo>
                      <a:pt x="24" y="45"/>
                    </a:lnTo>
                    <a:lnTo>
                      <a:pt x="18" y="45"/>
                    </a:lnTo>
                    <a:lnTo>
                      <a:pt x="18" y="41"/>
                    </a:lnTo>
                    <a:lnTo>
                      <a:pt x="12" y="37"/>
                    </a:lnTo>
                    <a:lnTo>
                      <a:pt x="8" y="41"/>
                    </a:lnTo>
                    <a:lnTo>
                      <a:pt x="4" y="35"/>
                    </a:lnTo>
                    <a:lnTo>
                      <a:pt x="6" y="31"/>
                    </a:lnTo>
                    <a:lnTo>
                      <a:pt x="4" y="25"/>
                    </a:lnTo>
                    <a:lnTo>
                      <a:pt x="0" y="25"/>
                    </a:lnTo>
                    <a:lnTo>
                      <a:pt x="2" y="16"/>
                    </a:lnTo>
                    <a:lnTo>
                      <a:pt x="6" y="16"/>
                    </a:lnTo>
                    <a:lnTo>
                      <a:pt x="8" y="10"/>
                    </a:lnTo>
                    <a:lnTo>
                      <a:pt x="6" y="8"/>
                    </a:lnTo>
                    <a:lnTo>
                      <a:pt x="12" y="2"/>
                    </a:lnTo>
                    <a:lnTo>
                      <a:pt x="14" y="6"/>
                    </a:lnTo>
                    <a:lnTo>
                      <a:pt x="22" y="4"/>
                    </a:lnTo>
                    <a:lnTo>
                      <a:pt x="22"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4" name="Freeform 202"/>
              <p:cNvSpPr>
                <a:spLocks noEditPoints="1"/>
              </p:cNvSpPr>
              <p:nvPr/>
            </p:nvSpPr>
            <p:spPr bwMode="auto">
              <a:xfrm>
                <a:off x="7094903" y="4898515"/>
                <a:ext cx="88929" cy="94667"/>
              </a:xfrm>
              <a:custGeom>
                <a:avLst/>
                <a:gdLst>
                  <a:gd name="T0" fmla="*/ 16 w 31"/>
                  <a:gd name="T1" fmla="*/ 8 h 33"/>
                  <a:gd name="T2" fmla="*/ 10 w 31"/>
                  <a:gd name="T3" fmla="*/ 10 h 33"/>
                  <a:gd name="T4" fmla="*/ 8 w 31"/>
                  <a:gd name="T5" fmla="*/ 16 h 33"/>
                  <a:gd name="T6" fmla="*/ 10 w 31"/>
                  <a:gd name="T7" fmla="*/ 22 h 33"/>
                  <a:gd name="T8" fmla="*/ 14 w 31"/>
                  <a:gd name="T9" fmla="*/ 25 h 33"/>
                  <a:gd name="T10" fmla="*/ 20 w 31"/>
                  <a:gd name="T11" fmla="*/ 22 h 33"/>
                  <a:gd name="T12" fmla="*/ 25 w 31"/>
                  <a:gd name="T13" fmla="*/ 16 h 33"/>
                  <a:gd name="T14" fmla="*/ 22 w 31"/>
                  <a:gd name="T15" fmla="*/ 10 h 33"/>
                  <a:gd name="T16" fmla="*/ 16 w 31"/>
                  <a:gd name="T17" fmla="*/ 8 h 33"/>
                  <a:gd name="T18" fmla="*/ 14 w 31"/>
                  <a:gd name="T19" fmla="*/ 0 h 33"/>
                  <a:gd name="T20" fmla="*/ 20 w 31"/>
                  <a:gd name="T21" fmla="*/ 2 h 33"/>
                  <a:gd name="T22" fmla="*/ 20 w 31"/>
                  <a:gd name="T23" fmla="*/ 4 h 33"/>
                  <a:gd name="T24" fmla="*/ 25 w 31"/>
                  <a:gd name="T25" fmla="*/ 6 h 33"/>
                  <a:gd name="T26" fmla="*/ 27 w 31"/>
                  <a:gd name="T27" fmla="*/ 4 h 33"/>
                  <a:gd name="T28" fmla="*/ 29 w 31"/>
                  <a:gd name="T29" fmla="*/ 8 h 33"/>
                  <a:gd name="T30" fmla="*/ 27 w 31"/>
                  <a:gd name="T31" fmla="*/ 10 h 33"/>
                  <a:gd name="T32" fmla="*/ 29 w 31"/>
                  <a:gd name="T33" fmla="*/ 14 h 33"/>
                  <a:gd name="T34" fmla="*/ 31 w 31"/>
                  <a:gd name="T35" fmla="*/ 14 h 33"/>
                  <a:gd name="T36" fmla="*/ 31 w 31"/>
                  <a:gd name="T37" fmla="*/ 20 h 33"/>
                  <a:gd name="T38" fmla="*/ 29 w 31"/>
                  <a:gd name="T39" fmla="*/ 20 h 33"/>
                  <a:gd name="T40" fmla="*/ 27 w 31"/>
                  <a:gd name="T41" fmla="*/ 25 h 33"/>
                  <a:gd name="T42" fmla="*/ 29 w 31"/>
                  <a:gd name="T43" fmla="*/ 27 h 33"/>
                  <a:gd name="T44" fmla="*/ 25 w 31"/>
                  <a:gd name="T45" fmla="*/ 31 h 33"/>
                  <a:gd name="T46" fmla="*/ 22 w 31"/>
                  <a:gd name="T47" fmla="*/ 29 h 33"/>
                  <a:gd name="T48" fmla="*/ 18 w 31"/>
                  <a:gd name="T49" fmla="*/ 29 h 33"/>
                  <a:gd name="T50" fmla="*/ 16 w 31"/>
                  <a:gd name="T51" fmla="*/ 33 h 33"/>
                  <a:gd name="T52" fmla="*/ 12 w 31"/>
                  <a:gd name="T53" fmla="*/ 31 h 33"/>
                  <a:gd name="T54" fmla="*/ 12 w 31"/>
                  <a:gd name="T55" fmla="*/ 29 h 33"/>
                  <a:gd name="T56" fmla="*/ 8 w 31"/>
                  <a:gd name="T57" fmla="*/ 27 h 33"/>
                  <a:gd name="T58" fmla="*/ 6 w 31"/>
                  <a:gd name="T59" fmla="*/ 29 h 33"/>
                  <a:gd name="T60" fmla="*/ 2 w 31"/>
                  <a:gd name="T61" fmla="*/ 25 h 33"/>
                  <a:gd name="T62" fmla="*/ 4 w 31"/>
                  <a:gd name="T63" fmla="*/ 22 h 33"/>
                  <a:gd name="T64" fmla="*/ 4 w 31"/>
                  <a:gd name="T65" fmla="*/ 18 h 33"/>
                  <a:gd name="T66" fmla="*/ 0 w 31"/>
                  <a:gd name="T67" fmla="*/ 18 h 33"/>
                  <a:gd name="T68" fmla="*/ 0 w 31"/>
                  <a:gd name="T69" fmla="*/ 12 h 33"/>
                  <a:gd name="T70" fmla="*/ 4 w 31"/>
                  <a:gd name="T71" fmla="*/ 12 h 33"/>
                  <a:gd name="T72" fmla="*/ 6 w 31"/>
                  <a:gd name="T73" fmla="*/ 8 h 33"/>
                  <a:gd name="T74" fmla="*/ 4 w 31"/>
                  <a:gd name="T75" fmla="*/ 6 h 33"/>
                  <a:gd name="T76" fmla="*/ 8 w 31"/>
                  <a:gd name="T77" fmla="*/ 2 h 33"/>
                  <a:gd name="T78" fmla="*/ 10 w 31"/>
                  <a:gd name="T79" fmla="*/ 6 h 33"/>
                  <a:gd name="T80" fmla="*/ 14 w 31"/>
                  <a:gd name="T81" fmla="*/ 4 h 33"/>
                  <a:gd name="T82" fmla="*/ 14 w 31"/>
                  <a:gd name="T8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33">
                    <a:moveTo>
                      <a:pt x="16" y="8"/>
                    </a:moveTo>
                    <a:lnTo>
                      <a:pt x="10" y="10"/>
                    </a:lnTo>
                    <a:lnTo>
                      <a:pt x="8" y="16"/>
                    </a:lnTo>
                    <a:lnTo>
                      <a:pt x="10" y="22"/>
                    </a:lnTo>
                    <a:lnTo>
                      <a:pt x="14" y="25"/>
                    </a:lnTo>
                    <a:lnTo>
                      <a:pt x="20" y="22"/>
                    </a:lnTo>
                    <a:lnTo>
                      <a:pt x="25" y="16"/>
                    </a:lnTo>
                    <a:lnTo>
                      <a:pt x="22" y="10"/>
                    </a:lnTo>
                    <a:lnTo>
                      <a:pt x="16" y="8"/>
                    </a:lnTo>
                    <a:close/>
                    <a:moveTo>
                      <a:pt x="14" y="0"/>
                    </a:moveTo>
                    <a:lnTo>
                      <a:pt x="20" y="2"/>
                    </a:lnTo>
                    <a:lnTo>
                      <a:pt x="20" y="4"/>
                    </a:lnTo>
                    <a:lnTo>
                      <a:pt x="25" y="6"/>
                    </a:lnTo>
                    <a:lnTo>
                      <a:pt x="27" y="4"/>
                    </a:lnTo>
                    <a:lnTo>
                      <a:pt x="29" y="8"/>
                    </a:lnTo>
                    <a:lnTo>
                      <a:pt x="27" y="10"/>
                    </a:lnTo>
                    <a:lnTo>
                      <a:pt x="29" y="14"/>
                    </a:lnTo>
                    <a:lnTo>
                      <a:pt x="31" y="14"/>
                    </a:lnTo>
                    <a:lnTo>
                      <a:pt x="31" y="20"/>
                    </a:lnTo>
                    <a:lnTo>
                      <a:pt x="29" y="20"/>
                    </a:lnTo>
                    <a:lnTo>
                      <a:pt x="27" y="25"/>
                    </a:lnTo>
                    <a:lnTo>
                      <a:pt x="29" y="27"/>
                    </a:lnTo>
                    <a:lnTo>
                      <a:pt x="25" y="31"/>
                    </a:lnTo>
                    <a:lnTo>
                      <a:pt x="22" y="29"/>
                    </a:lnTo>
                    <a:lnTo>
                      <a:pt x="18" y="29"/>
                    </a:lnTo>
                    <a:lnTo>
                      <a:pt x="16" y="33"/>
                    </a:lnTo>
                    <a:lnTo>
                      <a:pt x="12" y="31"/>
                    </a:lnTo>
                    <a:lnTo>
                      <a:pt x="12" y="29"/>
                    </a:lnTo>
                    <a:lnTo>
                      <a:pt x="8" y="27"/>
                    </a:lnTo>
                    <a:lnTo>
                      <a:pt x="6" y="29"/>
                    </a:lnTo>
                    <a:lnTo>
                      <a:pt x="2" y="25"/>
                    </a:lnTo>
                    <a:lnTo>
                      <a:pt x="4" y="22"/>
                    </a:lnTo>
                    <a:lnTo>
                      <a:pt x="4" y="18"/>
                    </a:lnTo>
                    <a:lnTo>
                      <a:pt x="0" y="18"/>
                    </a:lnTo>
                    <a:lnTo>
                      <a:pt x="0" y="12"/>
                    </a:lnTo>
                    <a:lnTo>
                      <a:pt x="4" y="12"/>
                    </a:lnTo>
                    <a:lnTo>
                      <a:pt x="6" y="8"/>
                    </a:lnTo>
                    <a:lnTo>
                      <a:pt x="4" y="6"/>
                    </a:lnTo>
                    <a:lnTo>
                      <a:pt x="8" y="2"/>
                    </a:lnTo>
                    <a:lnTo>
                      <a:pt x="10" y="6"/>
                    </a:lnTo>
                    <a:lnTo>
                      <a:pt x="14" y="4"/>
                    </a:lnTo>
                    <a:lnTo>
                      <a:pt x="14"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grpSp>
        <p:nvGrpSpPr>
          <p:cNvPr id="32" name="组合 31"/>
          <p:cNvGrpSpPr/>
          <p:nvPr/>
        </p:nvGrpSpPr>
        <p:grpSpPr>
          <a:xfrm>
            <a:off x="6428684" y="2736709"/>
            <a:ext cx="606037" cy="361291"/>
            <a:chOff x="6839593" y="2775708"/>
            <a:chExt cx="745852" cy="444643"/>
          </a:xfrm>
        </p:grpSpPr>
        <p:sp>
          <p:nvSpPr>
            <p:cNvPr id="33" name="Freeform 83"/>
            <p:cNvSpPr/>
            <p:nvPr/>
          </p:nvSpPr>
          <p:spPr bwMode="auto">
            <a:xfrm>
              <a:off x="7381769" y="2824475"/>
              <a:ext cx="203676" cy="347109"/>
            </a:xfrm>
            <a:custGeom>
              <a:avLst/>
              <a:gdLst>
                <a:gd name="T0" fmla="*/ 10 w 71"/>
                <a:gd name="T1" fmla="*/ 0 h 121"/>
                <a:gd name="T2" fmla="*/ 14 w 71"/>
                <a:gd name="T3" fmla="*/ 3 h 121"/>
                <a:gd name="T4" fmla="*/ 18 w 71"/>
                <a:gd name="T5" fmla="*/ 5 h 121"/>
                <a:gd name="T6" fmla="*/ 67 w 71"/>
                <a:gd name="T7" fmla="*/ 53 h 121"/>
                <a:gd name="T8" fmla="*/ 71 w 71"/>
                <a:gd name="T9" fmla="*/ 62 h 121"/>
                <a:gd name="T10" fmla="*/ 67 w 71"/>
                <a:gd name="T11" fmla="*/ 68 h 121"/>
                <a:gd name="T12" fmla="*/ 18 w 71"/>
                <a:gd name="T13" fmla="*/ 119 h 121"/>
                <a:gd name="T14" fmla="*/ 10 w 71"/>
                <a:gd name="T15" fmla="*/ 121 h 121"/>
                <a:gd name="T16" fmla="*/ 4 w 71"/>
                <a:gd name="T17" fmla="*/ 119 h 121"/>
                <a:gd name="T18" fmla="*/ 0 w 71"/>
                <a:gd name="T19" fmla="*/ 115 h 121"/>
                <a:gd name="T20" fmla="*/ 0 w 71"/>
                <a:gd name="T21" fmla="*/ 111 h 121"/>
                <a:gd name="T22" fmla="*/ 0 w 71"/>
                <a:gd name="T23" fmla="*/ 106 h 121"/>
                <a:gd name="T24" fmla="*/ 4 w 71"/>
                <a:gd name="T25" fmla="*/ 104 h 121"/>
                <a:gd name="T26" fmla="*/ 44 w 71"/>
                <a:gd name="T27" fmla="*/ 62 h 121"/>
                <a:gd name="T28" fmla="*/ 4 w 71"/>
                <a:gd name="T29" fmla="*/ 19 h 121"/>
                <a:gd name="T30" fmla="*/ 0 w 71"/>
                <a:gd name="T31" fmla="*/ 15 h 121"/>
                <a:gd name="T32" fmla="*/ 0 w 71"/>
                <a:gd name="T33" fmla="*/ 11 h 121"/>
                <a:gd name="T34" fmla="*/ 0 w 71"/>
                <a:gd name="T35" fmla="*/ 7 h 121"/>
                <a:gd name="T36" fmla="*/ 4 w 71"/>
                <a:gd name="T37" fmla="*/ 5 h 121"/>
                <a:gd name="T38" fmla="*/ 6 w 71"/>
                <a:gd name="T39" fmla="*/ 3 h 121"/>
                <a:gd name="T40" fmla="*/ 10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10" y="0"/>
                  </a:moveTo>
                  <a:lnTo>
                    <a:pt x="14" y="3"/>
                  </a:lnTo>
                  <a:lnTo>
                    <a:pt x="18" y="5"/>
                  </a:lnTo>
                  <a:lnTo>
                    <a:pt x="67" y="53"/>
                  </a:lnTo>
                  <a:lnTo>
                    <a:pt x="71" y="62"/>
                  </a:lnTo>
                  <a:lnTo>
                    <a:pt x="67" y="68"/>
                  </a:lnTo>
                  <a:lnTo>
                    <a:pt x="18" y="119"/>
                  </a:lnTo>
                  <a:lnTo>
                    <a:pt x="10" y="121"/>
                  </a:lnTo>
                  <a:lnTo>
                    <a:pt x="4" y="119"/>
                  </a:lnTo>
                  <a:lnTo>
                    <a:pt x="0" y="115"/>
                  </a:lnTo>
                  <a:lnTo>
                    <a:pt x="0" y="111"/>
                  </a:lnTo>
                  <a:lnTo>
                    <a:pt x="0" y="106"/>
                  </a:lnTo>
                  <a:lnTo>
                    <a:pt x="4" y="104"/>
                  </a:lnTo>
                  <a:lnTo>
                    <a:pt x="44" y="62"/>
                  </a:lnTo>
                  <a:lnTo>
                    <a:pt x="4" y="19"/>
                  </a:lnTo>
                  <a:lnTo>
                    <a:pt x="0" y="15"/>
                  </a:lnTo>
                  <a:lnTo>
                    <a:pt x="0" y="11"/>
                  </a:lnTo>
                  <a:lnTo>
                    <a:pt x="0" y="7"/>
                  </a:lnTo>
                  <a:lnTo>
                    <a:pt x="4" y="5"/>
                  </a:lnTo>
                  <a:lnTo>
                    <a:pt x="6" y="3"/>
                  </a:lnTo>
                  <a:lnTo>
                    <a:pt x="10"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34" name="组合 33"/>
            <p:cNvGrpSpPr/>
            <p:nvPr/>
          </p:nvGrpSpPr>
          <p:grpSpPr>
            <a:xfrm>
              <a:off x="6839593" y="2775708"/>
              <a:ext cx="441774" cy="444643"/>
              <a:chOff x="6839593" y="2769970"/>
              <a:chExt cx="441774" cy="444643"/>
            </a:xfrm>
          </p:grpSpPr>
          <p:sp>
            <p:nvSpPr>
              <p:cNvPr id="35" name="Freeform 203"/>
              <p:cNvSpPr>
                <a:spLocks noEditPoints="1"/>
              </p:cNvSpPr>
              <p:nvPr/>
            </p:nvSpPr>
            <p:spPr bwMode="auto">
              <a:xfrm>
                <a:off x="6839593" y="2769970"/>
                <a:ext cx="441774" cy="444643"/>
              </a:xfrm>
              <a:custGeom>
                <a:avLst/>
                <a:gdLst>
                  <a:gd name="T0" fmla="*/ 77 w 154"/>
                  <a:gd name="T1" fmla="*/ 10 h 155"/>
                  <a:gd name="T2" fmla="*/ 59 w 154"/>
                  <a:gd name="T3" fmla="*/ 12 h 155"/>
                  <a:gd name="T4" fmla="*/ 42 w 154"/>
                  <a:gd name="T5" fmla="*/ 19 h 155"/>
                  <a:gd name="T6" fmla="*/ 24 w 154"/>
                  <a:gd name="T7" fmla="*/ 35 h 155"/>
                  <a:gd name="T8" fmla="*/ 12 w 154"/>
                  <a:gd name="T9" fmla="*/ 55 h 155"/>
                  <a:gd name="T10" fmla="*/ 8 w 154"/>
                  <a:gd name="T11" fmla="*/ 78 h 155"/>
                  <a:gd name="T12" fmla="*/ 10 w 154"/>
                  <a:gd name="T13" fmla="*/ 96 h 155"/>
                  <a:gd name="T14" fmla="*/ 16 w 154"/>
                  <a:gd name="T15" fmla="*/ 112 h 155"/>
                  <a:gd name="T16" fmla="*/ 32 w 154"/>
                  <a:gd name="T17" fmla="*/ 131 h 155"/>
                  <a:gd name="T18" fmla="*/ 53 w 154"/>
                  <a:gd name="T19" fmla="*/ 143 h 155"/>
                  <a:gd name="T20" fmla="*/ 77 w 154"/>
                  <a:gd name="T21" fmla="*/ 147 h 155"/>
                  <a:gd name="T22" fmla="*/ 93 w 154"/>
                  <a:gd name="T23" fmla="*/ 145 h 155"/>
                  <a:gd name="T24" fmla="*/ 109 w 154"/>
                  <a:gd name="T25" fmla="*/ 139 h 155"/>
                  <a:gd name="T26" fmla="*/ 130 w 154"/>
                  <a:gd name="T27" fmla="*/ 122 h 155"/>
                  <a:gd name="T28" fmla="*/ 140 w 154"/>
                  <a:gd name="T29" fmla="*/ 102 h 155"/>
                  <a:gd name="T30" fmla="*/ 144 w 154"/>
                  <a:gd name="T31" fmla="*/ 78 h 155"/>
                  <a:gd name="T32" fmla="*/ 142 w 154"/>
                  <a:gd name="T33" fmla="*/ 61 h 155"/>
                  <a:gd name="T34" fmla="*/ 136 w 154"/>
                  <a:gd name="T35" fmla="*/ 45 h 155"/>
                  <a:gd name="T36" fmla="*/ 120 w 154"/>
                  <a:gd name="T37" fmla="*/ 25 h 155"/>
                  <a:gd name="T38" fmla="*/ 99 w 154"/>
                  <a:gd name="T39" fmla="*/ 14 h 155"/>
                  <a:gd name="T40" fmla="*/ 77 w 154"/>
                  <a:gd name="T41" fmla="*/ 10 h 155"/>
                  <a:gd name="T42" fmla="*/ 77 w 154"/>
                  <a:gd name="T43" fmla="*/ 0 h 155"/>
                  <a:gd name="T44" fmla="*/ 103 w 154"/>
                  <a:gd name="T45" fmla="*/ 6 h 155"/>
                  <a:gd name="T46" fmla="*/ 126 w 154"/>
                  <a:gd name="T47" fmla="*/ 19 h 155"/>
                  <a:gd name="T48" fmla="*/ 144 w 154"/>
                  <a:gd name="T49" fmla="*/ 41 h 155"/>
                  <a:gd name="T50" fmla="*/ 150 w 154"/>
                  <a:gd name="T51" fmla="*/ 59 h 155"/>
                  <a:gd name="T52" fmla="*/ 154 w 154"/>
                  <a:gd name="T53" fmla="*/ 78 h 155"/>
                  <a:gd name="T54" fmla="*/ 148 w 154"/>
                  <a:gd name="T55" fmla="*/ 104 h 155"/>
                  <a:gd name="T56" fmla="*/ 136 w 154"/>
                  <a:gd name="T57" fmla="*/ 129 h 155"/>
                  <a:gd name="T58" fmla="*/ 114 w 154"/>
                  <a:gd name="T59" fmla="*/ 145 h 155"/>
                  <a:gd name="T60" fmla="*/ 95 w 154"/>
                  <a:gd name="T61" fmla="*/ 153 h 155"/>
                  <a:gd name="T62" fmla="*/ 77 w 154"/>
                  <a:gd name="T63" fmla="*/ 155 h 155"/>
                  <a:gd name="T64" fmla="*/ 51 w 154"/>
                  <a:gd name="T65" fmla="*/ 151 h 155"/>
                  <a:gd name="T66" fmla="*/ 26 w 154"/>
                  <a:gd name="T67" fmla="*/ 137 h 155"/>
                  <a:gd name="T68" fmla="*/ 10 w 154"/>
                  <a:gd name="T69" fmla="*/ 116 h 155"/>
                  <a:gd name="T70" fmla="*/ 2 w 154"/>
                  <a:gd name="T71" fmla="*/ 98 h 155"/>
                  <a:gd name="T72" fmla="*/ 0 w 154"/>
                  <a:gd name="T73" fmla="*/ 78 h 155"/>
                  <a:gd name="T74" fmla="*/ 4 w 154"/>
                  <a:gd name="T75" fmla="*/ 51 h 155"/>
                  <a:gd name="T76" fmla="*/ 18 w 154"/>
                  <a:gd name="T77" fmla="*/ 29 h 155"/>
                  <a:gd name="T78" fmla="*/ 38 w 154"/>
                  <a:gd name="T79" fmla="*/ 10 h 155"/>
                  <a:gd name="T80" fmla="*/ 57 w 154"/>
                  <a:gd name="T81" fmla="*/ 4 h 155"/>
                  <a:gd name="T82" fmla="*/ 77 w 154"/>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5">
                    <a:moveTo>
                      <a:pt x="77" y="10"/>
                    </a:moveTo>
                    <a:lnTo>
                      <a:pt x="59" y="12"/>
                    </a:lnTo>
                    <a:lnTo>
                      <a:pt x="42" y="19"/>
                    </a:lnTo>
                    <a:lnTo>
                      <a:pt x="24" y="35"/>
                    </a:lnTo>
                    <a:lnTo>
                      <a:pt x="12" y="55"/>
                    </a:lnTo>
                    <a:lnTo>
                      <a:pt x="8" y="78"/>
                    </a:lnTo>
                    <a:lnTo>
                      <a:pt x="10" y="96"/>
                    </a:lnTo>
                    <a:lnTo>
                      <a:pt x="16" y="112"/>
                    </a:lnTo>
                    <a:lnTo>
                      <a:pt x="32" y="131"/>
                    </a:lnTo>
                    <a:lnTo>
                      <a:pt x="53" y="143"/>
                    </a:lnTo>
                    <a:lnTo>
                      <a:pt x="77" y="147"/>
                    </a:lnTo>
                    <a:lnTo>
                      <a:pt x="93" y="145"/>
                    </a:lnTo>
                    <a:lnTo>
                      <a:pt x="109" y="139"/>
                    </a:lnTo>
                    <a:lnTo>
                      <a:pt x="130" y="122"/>
                    </a:lnTo>
                    <a:lnTo>
                      <a:pt x="140" y="102"/>
                    </a:lnTo>
                    <a:lnTo>
                      <a:pt x="144" y="78"/>
                    </a:lnTo>
                    <a:lnTo>
                      <a:pt x="142" y="61"/>
                    </a:lnTo>
                    <a:lnTo>
                      <a:pt x="136" y="45"/>
                    </a:lnTo>
                    <a:lnTo>
                      <a:pt x="120" y="25"/>
                    </a:lnTo>
                    <a:lnTo>
                      <a:pt x="99" y="14"/>
                    </a:lnTo>
                    <a:lnTo>
                      <a:pt x="77" y="10"/>
                    </a:lnTo>
                    <a:close/>
                    <a:moveTo>
                      <a:pt x="77" y="0"/>
                    </a:moveTo>
                    <a:lnTo>
                      <a:pt x="103" y="6"/>
                    </a:lnTo>
                    <a:lnTo>
                      <a:pt x="126" y="19"/>
                    </a:lnTo>
                    <a:lnTo>
                      <a:pt x="144" y="41"/>
                    </a:lnTo>
                    <a:lnTo>
                      <a:pt x="150" y="59"/>
                    </a:lnTo>
                    <a:lnTo>
                      <a:pt x="154" y="78"/>
                    </a:lnTo>
                    <a:lnTo>
                      <a:pt x="148" y="104"/>
                    </a:lnTo>
                    <a:lnTo>
                      <a:pt x="136" y="129"/>
                    </a:lnTo>
                    <a:lnTo>
                      <a:pt x="114" y="145"/>
                    </a:lnTo>
                    <a:lnTo>
                      <a:pt x="95" y="153"/>
                    </a:lnTo>
                    <a:lnTo>
                      <a:pt x="77" y="155"/>
                    </a:lnTo>
                    <a:lnTo>
                      <a:pt x="51" y="151"/>
                    </a:lnTo>
                    <a:lnTo>
                      <a:pt x="26" y="137"/>
                    </a:lnTo>
                    <a:lnTo>
                      <a:pt x="10" y="116"/>
                    </a:lnTo>
                    <a:lnTo>
                      <a:pt x="2" y="98"/>
                    </a:lnTo>
                    <a:lnTo>
                      <a:pt x="0" y="78"/>
                    </a:lnTo>
                    <a:lnTo>
                      <a:pt x="4" y="51"/>
                    </a:lnTo>
                    <a:lnTo>
                      <a:pt x="18" y="29"/>
                    </a:lnTo>
                    <a:lnTo>
                      <a:pt x="38" y="10"/>
                    </a:lnTo>
                    <a:lnTo>
                      <a:pt x="57" y="4"/>
                    </a:lnTo>
                    <a:lnTo>
                      <a:pt x="77"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6" name="Freeform 204"/>
              <p:cNvSpPr>
                <a:spLocks noEditPoints="1"/>
              </p:cNvSpPr>
              <p:nvPr/>
            </p:nvSpPr>
            <p:spPr bwMode="auto">
              <a:xfrm>
                <a:off x="6925653" y="2870374"/>
                <a:ext cx="269654" cy="186464"/>
              </a:xfrm>
              <a:custGeom>
                <a:avLst/>
                <a:gdLst>
                  <a:gd name="T0" fmla="*/ 6 w 94"/>
                  <a:gd name="T1" fmla="*/ 6 h 65"/>
                  <a:gd name="T2" fmla="*/ 6 w 94"/>
                  <a:gd name="T3" fmla="*/ 55 h 65"/>
                  <a:gd name="T4" fmla="*/ 88 w 94"/>
                  <a:gd name="T5" fmla="*/ 55 h 65"/>
                  <a:gd name="T6" fmla="*/ 88 w 94"/>
                  <a:gd name="T7" fmla="*/ 6 h 65"/>
                  <a:gd name="T8" fmla="*/ 6 w 94"/>
                  <a:gd name="T9" fmla="*/ 6 h 65"/>
                  <a:gd name="T10" fmla="*/ 4 w 94"/>
                  <a:gd name="T11" fmla="*/ 0 h 65"/>
                  <a:gd name="T12" fmla="*/ 88 w 94"/>
                  <a:gd name="T13" fmla="*/ 0 h 65"/>
                  <a:gd name="T14" fmla="*/ 94 w 94"/>
                  <a:gd name="T15" fmla="*/ 4 h 65"/>
                  <a:gd name="T16" fmla="*/ 94 w 94"/>
                  <a:gd name="T17" fmla="*/ 61 h 65"/>
                  <a:gd name="T18" fmla="*/ 88 w 94"/>
                  <a:gd name="T19" fmla="*/ 65 h 65"/>
                  <a:gd name="T20" fmla="*/ 67 w 94"/>
                  <a:gd name="T21" fmla="*/ 65 h 65"/>
                  <a:gd name="T22" fmla="*/ 29 w 94"/>
                  <a:gd name="T23" fmla="*/ 65 h 65"/>
                  <a:gd name="T24" fmla="*/ 4 w 94"/>
                  <a:gd name="T25" fmla="*/ 65 h 65"/>
                  <a:gd name="T26" fmla="*/ 0 w 94"/>
                  <a:gd name="T27" fmla="*/ 61 h 65"/>
                  <a:gd name="T28" fmla="*/ 0 w 94"/>
                  <a:gd name="T29" fmla="*/ 4 h 65"/>
                  <a:gd name="T30" fmla="*/ 4 w 94"/>
                  <a:gd name="T3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65">
                    <a:moveTo>
                      <a:pt x="6" y="6"/>
                    </a:moveTo>
                    <a:lnTo>
                      <a:pt x="6" y="55"/>
                    </a:lnTo>
                    <a:lnTo>
                      <a:pt x="88" y="55"/>
                    </a:lnTo>
                    <a:lnTo>
                      <a:pt x="88" y="6"/>
                    </a:lnTo>
                    <a:lnTo>
                      <a:pt x="6" y="6"/>
                    </a:lnTo>
                    <a:close/>
                    <a:moveTo>
                      <a:pt x="4" y="0"/>
                    </a:moveTo>
                    <a:lnTo>
                      <a:pt x="88" y="0"/>
                    </a:lnTo>
                    <a:lnTo>
                      <a:pt x="94" y="4"/>
                    </a:lnTo>
                    <a:lnTo>
                      <a:pt x="94" y="61"/>
                    </a:lnTo>
                    <a:lnTo>
                      <a:pt x="88" y="65"/>
                    </a:lnTo>
                    <a:lnTo>
                      <a:pt x="67" y="65"/>
                    </a:lnTo>
                    <a:lnTo>
                      <a:pt x="29" y="65"/>
                    </a:lnTo>
                    <a:lnTo>
                      <a:pt x="4" y="65"/>
                    </a:lnTo>
                    <a:lnTo>
                      <a:pt x="0" y="61"/>
                    </a:lnTo>
                    <a:lnTo>
                      <a:pt x="0" y="4"/>
                    </a:lnTo>
                    <a:lnTo>
                      <a:pt x="4"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7" name="Rectangle 206"/>
              <p:cNvSpPr>
                <a:spLocks noChangeArrowheads="1"/>
              </p:cNvSpPr>
              <p:nvPr/>
            </p:nvSpPr>
            <p:spPr bwMode="auto">
              <a:xfrm>
                <a:off x="7026055" y="3068310"/>
                <a:ext cx="68848" cy="22949"/>
              </a:xfrm>
              <a:prstGeom prst="rect">
                <a:avLst/>
              </a:prstGeom>
              <a:solidFill>
                <a:srgbClr val="FFFFFF"/>
              </a:solidFill>
              <a:ln w="0">
                <a:noFill/>
                <a:prstDash val="solid"/>
                <a:miter lim="800000"/>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77" name="Freeform 207"/>
              <p:cNvSpPr/>
              <p:nvPr/>
            </p:nvSpPr>
            <p:spPr bwMode="auto">
              <a:xfrm>
                <a:off x="6991631" y="3102734"/>
                <a:ext cx="131958" cy="17212"/>
              </a:xfrm>
              <a:custGeom>
                <a:avLst/>
                <a:gdLst>
                  <a:gd name="T0" fmla="*/ 4 w 46"/>
                  <a:gd name="T1" fmla="*/ 0 h 6"/>
                  <a:gd name="T2" fmla="*/ 44 w 46"/>
                  <a:gd name="T3" fmla="*/ 0 h 6"/>
                  <a:gd name="T4" fmla="*/ 46 w 46"/>
                  <a:gd name="T5" fmla="*/ 2 h 6"/>
                  <a:gd name="T6" fmla="*/ 44 w 46"/>
                  <a:gd name="T7" fmla="*/ 6 h 6"/>
                  <a:gd name="T8" fmla="*/ 4 w 46"/>
                  <a:gd name="T9" fmla="*/ 6 h 6"/>
                  <a:gd name="T10" fmla="*/ 0 w 46"/>
                  <a:gd name="T11" fmla="*/ 2 h 6"/>
                  <a:gd name="T12" fmla="*/ 4 w 4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 y="0"/>
                    </a:moveTo>
                    <a:lnTo>
                      <a:pt x="44" y="0"/>
                    </a:lnTo>
                    <a:lnTo>
                      <a:pt x="46" y="2"/>
                    </a:lnTo>
                    <a:lnTo>
                      <a:pt x="44" y="6"/>
                    </a:lnTo>
                    <a:lnTo>
                      <a:pt x="4" y="6"/>
                    </a:lnTo>
                    <a:lnTo>
                      <a:pt x="0" y="2"/>
                    </a:lnTo>
                    <a:lnTo>
                      <a:pt x="4"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grpSp>
        <p:nvGrpSpPr>
          <p:cNvPr id="78" name="组合 77"/>
          <p:cNvGrpSpPr/>
          <p:nvPr/>
        </p:nvGrpSpPr>
        <p:grpSpPr>
          <a:xfrm>
            <a:off x="5128037" y="1965183"/>
            <a:ext cx="620021" cy="356632"/>
            <a:chOff x="5238881" y="1826181"/>
            <a:chExt cx="763063" cy="438906"/>
          </a:xfrm>
        </p:grpSpPr>
        <p:sp>
          <p:nvSpPr>
            <p:cNvPr id="79" name="Freeform 80"/>
            <p:cNvSpPr/>
            <p:nvPr/>
          </p:nvSpPr>
          <p:spPr bwMode="auto">
            <a:xfrm>
              <a:off x="5238881" y="1872080"/>
              <a:ext cx="203676" cy="347109"/>
            </a:xfrm>
            <a:custGeom>
              <a:avLst/>
              <a:gdLst>
                <a:gd name="T0" fmla="*/ 61 w 71"/>
                <a:gd name="T1" fmla="*/ 0 h 121"/>
                <a:gd name="T2" fmla="*/ 65 w 71"/>
                <a:gd name="T3" fmla="*/ 0 h 121"/>
                <a:gd name="T4" fmla="*/ 67 w 71"/>
                <a:gd name="T5" fmla="*/ 2 h 121"/>
                <a:gd name="T6" fmla="*/ 71 w 71"/>
                <a:gd name="T7" fmla="*/ 7 h 121"/>
                <a:gd name="T8" fmla="*/ 71 w 71"/>
                <a:gd name="T9" fmla="*/ 11 h 121"/>
                <a:gd name="T10" fmla="*/ 71 w 71"/>
                <a:gd name="T11" fmla="*/ 15 h 121"/>
                <a:gd name="T12" fmla="*/ 67 w 71"/>
                <a:gd name="T13" fmla="*/ 17 h 121"/>
                <a:gd name="T14" fmla="*/ 26 w 71"/>
                <a:gd name="T15" fmla="*/ 60 h 121"/>
                <a:gd name="T16" fmla="*/ 67 w 71"/>
                <a:gd name="T17" fmla="*/ 102 h 121"/>
                <a:gd name="T18" fmla="*/ 71 w 71"/>
                <a:gd name="T19" fmla="*/ 106 h 121"/>
                <a:gd name="T20" fmla="*/ 71 w 71"/>
                <a:gd name="T21" fmla="*/ 108 h 121"/>
                <a:gd name="T22" fmla="*/ 71 w 71"/>
                <a:gd name="T23" fmla="*/ 112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1 h 121"/>
                <a:gd name="T36" fmla="*/ 53 w 71"/>
                <a:gd name="T37" fmla="*/ 2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2"/>
                  </a:lnTo>
                  <a:lnTo>
                    <a:pt x="71" y="7"/>
                  </a:lnTo>
                  <a:lnTo>
                    <a:pt x="71" y="11"/>
                  </a:lnTo>
                  <a:lnTo>
                    <a:pt x="71" y="15"/>
                  </a:lnTo>
                  <a:lnTo>
                    <a:pt x="67" y="17"/>
                  </a:lnTo>
                  <a:lnTo>
                    <a:pt x="26" y="60"/>
                  </a:lnTo>
                  <a:lnTo>
                    <a:pt x="67" y="102"/>
                  </a:lnTo>
                  <a:lnTo>
                    <a:pt x="71" y="106"/>
                  </a:lnTo>
                  <a:lnTo>
                    <a:pt x="71" y="108"/>
                  </a:lnTo>
                  <a:lnTo>
                    <a:pt x="71" y="112"/>
                  </a:lnTo>
                  <a:lnTo>
                    <a:pt x="67" y="117"/>
                  </a:lnTo>
                  <a:lnTo>
                    <a:pt x="61" y="121"/>
                  </a:lnTo>
                  <a:lnTo>
                    <a:pt x="53" y="117"/>
                  </a:lnTo>
                  <a:lnTo>
                    <a:pt x="4" y="68"/>
                  </a:lnTo>
                  <a:lnTo>
                    <a:pt x="0" y="60"/>
                  </a:lnTo>
                  <a:lnTo>
                    <a:pt x="4" y="51"/>
                  </a:lnTo>
                  <a:lnTo>
                    <a:pt x="53" y="2"/>
                  </a:lnTo>
                  <a:lnTo>
                    <a:pt x="57" y="0"/>
                  </a:lnTo>
                  <a:lnTo>
                    <a:pt x="61"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80" name="组合 79"/>
            <p:cNvGrpSpPr/>
            <p:nvPr/>
          </p:nvGrpSpPr>
          <p:grpSpPr>
            <a:xfrm>
              <a:off x="5557301" y="1826181"/>
              <a:ext cx="444643" cy="438906"/>
              <a:chOff x="5557301" y="1829049"/>
              <a:chExt cx="444643" cy="438906"/>
            </a:xfrm>
          </p:grpSpPr>
          <p:sp>
            <p:nvSpPr>
              <p:cNvPr id="81" name="Freeform 208"/>
              <p:cNvSpPr>
                <a:spLocks noEditPoints="1"/>
              </p:cNvSpPr>
              <p:nvPr/>
            </p:nvSpPr>
            <p:spPr bwMode="auto">
              <a:xfrm>
                <a:off x="5557301" y="1829049"/>
                <a:ext cx="444643" cy="438906"/>
              </a:xfrm>
              <a:custGeom>
                <a:avLst/>
                <a:gdLst>
                  <a:gd name="T0" fmla="*/ 78 w 155"/>
                  <a:gd name="T1" fmla="*/ 8 h 153"/>
                  <a:gd name="T2" fmla="*/ 61 w 155"/>
                  <a:gd name="T3" fmla="*/ 10 h 153"/>
                  <a:gd name="T4" fmla="*/ 43 w 155"/>
                  <a:gd name="T5" fmla="*/ 16 h 153"/>
                  <a:gd name="T6" fmla="*/ 25 w 155"/>
                  <a:gd name="T7" fmla="*/ 33 h 153"/>
                  <a:gd name="T8" fmla="*/ 13 w 155"/>
                  <a:gd name="T9" fmla="*/ 53 h 153"/>
                  <a:gd name="T10" fmla="*/ 9 w 155"/>
                  <a:gd name="T11" fmla="*/ 77 h 153"/>
                  <a:gd name="T12" fmla="*/ 11 w 155"/>
                  <a:gd name="T13" fmla="*/ 94 h 153"/>
                  <a:gd name="T14" fmla="*/ 19 w 155"/>
                  <a:gd name="T15" fmla="*/ 110 h 153"/>
                  <a:gd name="T16" fmla="*/ 33 w 155"/>
                  <a:gd name="T17" fmla="*/ 128 h 153"/>
                  <a:gd name="T18" fmla="*/ 55 w 155"/>
                  <a:gd name="T19" fmla="*/ 141 h 153"/>
                  <a:gd name="T20" fmla="*/ 78 w 155"/>
                  <a:gd name="T21" fmla="*/ 145 h 153"/>
                  <a:gd name="T22" fmla="*/ 94 w 155"/>
                  <a:gd name="T23" fmla="*/ 143 h 153"/>
                  <a:gd name="T24" fmla="*/ 112 w 155"/>
                  <a:gd name="T25" fmla="*/ 137 h 153"/>
                  <a:gd name="T26" fmla="*/ 130 w 155"/>
                  <a:gd name="T27" fmla="*/ 120 h 153"/>
                  <a:gd name="T28" fmla="*/ 143 w 155"/>
                  <a:gd name="T29" fmla="*/ 100 h 153"/>
                  <a:gd name="T30" fmla="*/ 147 w 155"/>
                  <a:gd name="T31" fmla="*/ 77 h 153"/>
                  <a:gd name="T32" fmla="*/ 145 w 155"/>
                  <a:gd name="T33" fmla="*/ 59 h 153"/>
                  <a:gd name="T34" fmla="*/ 136 w 155"/>
                  <a:gd name="T35" fmla="*/ 43 h 153"/>
                  <a:gd name="T36" fmla="*/ 122 w 155"/>
                  <a:gd name="T37" fmla="*/ 24 h 153"/>
                  <a:gd name="T38" fmla="*/ 100 w 155"/>
                  <a:gd name="T39" fmla="*/ 12 h 153"/>
                  <a:gd name="T40" fmla="*/ 78 w 155"/>
                  <a:gd name="T41" fmla="*/ 8 h 153"/>
                  <a:gd name="T42" fmla="*/ 78 w 155"/>
                  <a:gd name="T43" fmla="*/ 0 h 153"/>
                  <a:gd name="T44" fmla="*/ 104 w 155"/>
                  <a:gd name="T45" fmla="*/ 4 h 153"/>
                  <a:gd name="T46" fmla="*/ 126 w 155"/>
                  <a:gd name="T47" fmla="*/ 18 h 153"/>
                  <a:gd name="T48" fmla="*/ 145 w 155"/>
                  <a:gd name="T49" fmla="*/ 39 h 153"/>
                  <a:gd name="T50" fmla="*/ 153 w 155"/>
                  <a:gd name="T51" fmla="*/ 57 h 153"/>
                  <a:gd name="T52" fmla="*/ 155 w 155"/>
                  <a:gd name="T53" fmla="*/ 77 h 153"/>
                  <a:gd name="T54" fmla="*/ 151 w 155"/>
                  <a:gd name="T55" fmla="*/ 102 h 153"/>
                  <a:gd name="T56" fmla="*/ 136 w 155"/>
                  <a:gd name="T57" fmla="*/ 126 h 153"/>
                  <a:gd name="T58" fmla="*/ 116 w 155"/>
                  <a:gd name="T59" fmla="*/ 145 h 153"/>
                  <a:gd name="T60" fmla="*/ 96 w 155"/>
                  <a:gd name="T61" fmla="*/ 151 h 153"/>
                  <a:gd name="T62" fmla="*/ 78 w 155"/>
                  <a:gd name="T63" fmla="*/ 153 h 153"/>
                  <a:gd name="T64" fmla="*/ 51 w 155"/>
                  <a:gd name="T65" fmla="*/ 149 h 153"/>
                  <a:gd name="T66" fmla="*/ 29 w 155"/>
                  <a:gd name="T67" fmla="*/ 137 h 153"/>
                  <a:gd name="T68" fmla="*/ 11 w 155"/>
                  <a:gd name="T69" fmla="*/ 114 h 153"/>
                  <a:gd name="T70" fmla="*/ 3 w 155"/>
                  <a:gd name="T71" fmla="*/ 96 h 153"/>
                  <a:gd name="T72" fmla="*/ 0 w 155"/>
                  <a:gd name="T73" fmla="*/ 77 h 153"/>
                  <a:gd name="T74" fmla="*/ 5 w 155"/>
                  <a:gd name="T75" fmla="*/ 51 h 153"/>
                  <a:gd name="T76" fmla="*/ 19 w 155"/>
                  <a:gd name="T77" fmla="*/ 27 h 153"/>
                  <a:gd name="T78" fmla="*/ 39 w 155"/>
                  <a:gd name="T79" fmla="*/ 10 h 153"/>
                  <a:gd name="T80" fmla="*/ 59 w 155"/>
                  <a:gd name="T81" fmla="*/ 2 h 153"/>
                  <a:gd name="T82" fmla="*/ 78 w 155"/>
                  <a:gd name="T8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3">
                    <a:moveTo>
                      <a:pt x="78" y="8"/>
                    </a:moveTo>
                    <a:lnTo>
                      <a:pt x="61" y="10"/>
                    </a:lnTo>
                    <a:lnTo>
                      <a:pt x="43" y="16"/>
                    </a:lnTo>
                    <a:lnTo>
                      <a:pt x="25" y="33"/>
                    </a:lnTo>
                    <a:lnTo>
                      <a:pt x="13" y="53"/>
                    </a:lnTo>
                    <a:lnTo>
                      <a:pt x="9" y="77"/>
                    </a:lnTo>
                    <a:lnTo>
                      <a:pt x="11" y="94"/>
                    </a:lnTo>
                    <a:lnTo>
                      <a:pt x="19" y="110"/>
                    </a:lnTo>
                    <a:lnTo>
                      <a:pt x="33" y="128"/>
                    </a:lnTo>
                    <a:lnTo>
                      <a:pt x="55" y="141"/>
                    </a:lnTo>
                    <a:lnTo>
                      <a:pt x="78" y="145"/>
                    </a:lnTo>
                    <a:lnTo>
                      <a:pt x="94" y="143"/>
                    </a:lnTo>
                    <a:lnTo>
                      <a:pt x="112" y="137"/>
                    </a:lnTo>
                    <a:lnTo>
                      <a:pt x="130" y="120"/>
                    </a:lnTo>
                    <a:lnTo>
                      <a:pt x="143" y="100"/>
                    </a:lnTo>
                    <a:lnTo>
                      <a:pt x="147" y="77"/>
                    </a:lnTo>
                    <a:lnTo>
                      <a:pt x="145" y="59"/>
                    </a:lnTo>
                    <a:lnTo>
                      <a:pt x="136" y="43"/>
                    </a:lnTo>
                    <a:lnTo>
                      <a:pt x="122" y="24"/>
                    </a:lnTo>
                    <a:lnTo>
                      <a:pt x="100" y="12"/>
                    </a:lnTo>
                    <a:lnTo>
                      <a:pt x="78" y="8"/>
                    </a:lnTo>
                    <a:close/>
                    <a:moveTo>
                      <a:pt x="78" y="0"/>
                    </a:moveTo>
                    <a:lnTo>
                      <a:pt x="104" y="4"/>
                    </a:lnTo>
                    <a:lnTo>
                      <a:pt x="126" y="18"/>
                    </a:lnTo>
                    <a:lnTo>
                      <a:pt x="145" y="39"/>
                    </a:lnTo>
                    <a:lnTo>
                      <a:pt x="153" y="57"/>
                    </a:lnTo>
                    <a:lnTo>
                      <a:pt x="155" y="77"/>
                    </a:lnTo>
                    <a:lnTo>
                      <a:pt x="151" y="102"/>
                    </a:lnTo>
                    <a:lnTo>
                      <a:pt x="136" y="126"/>
                    </a:lnTo>
                    <a:lnTo>
                      <a:pt x="116" y="145"/>
                    </a:lnTo>
                    <a:lnTo>
                      <a:pt x="96" y="151"/>
                    </a:lnTo>
                    <a:lnTo>
                      <a:pt x="78" y="153"/>
                    </a:lnTo>
                    <a:lnTo>
                      <a:pt x="51" y="149"/>
                    </a:lnTo>
                    <a:lnTo>
                      <a:pt x="29" y="137"/>
                    </a:lnTo>
                    <a:lnTo>
                      <a:pt x="11" y="114"/>
                    </a:lnTo>
                    <a:lnTo>
                      <a:pt x="3" y="96"/>
                    </a:lnTo>
                    <a:lnTo>
                      <a:pt x="0" y="77"/>
                    </a:lnTo>
                    <a:lnTo>
                      <a:pt x="5" y="51"/>
                    </a:lnTo>
                    <a:lnTo>
                      <a:pt x="19" y="27"/>
                    </a:lnTo>
                    <a:lnTo>
                      <a:pt x="39" y="10"/>
                    </a:lnTo>
                    <a:lnTo>
                      <a:pt x="59" y="2"/>
                    </a:lnTo>
                    <a:lnTo>
                      <a:pt x="78"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2" name="Freeform 209"/>
              <p:cNvSpPr>
                <a:spLocks noEditPoints="1"/>
              </p:cNvSpPr>
              <p:nvPr/>
            </p:nvSpPr>
            <p:spPr bwMode="auto">
              <a:xfrm>
                <a:off x="5640494" y="1906504"/>
                <a:ext cx="278261" cy="283998"/>
              </a:xfrm>
              <a:custGeom>
                <a:avLst/>
                <a:gdLst>
                  <a:gd name="T0" fmla="*/ 65 w 97"/>
                  <a:gd name="T1" fmla="*/ 79 h 99"/>
                  <a:gd name="T2" fmla="*/ 59 w 97"/>
                  <a:gd name="T3" fmla="*/ 89 h 99"/>
                  <a:gd name="T4" fmla="*/ 73 w 97"/>
                  <a:gd name="T5" fmla="*/ 81 h 99"/>
                  <a:gd name="T6" fmla="*/ 69 w 97"/>
                  <a:gd name="T7" fmla="*/ 73 h 99"/>
                  <a:gd name="T8" fmla="*/ 18 w 97"/>
                  <a:gd name="T9" fmla="*/ 75 h 99"/>
                  <a:gd name="T10" fmla="*/ 30 w 97"/>
                  <a:gd name="T11" fmla="*/ 85 h 99"/>
                  <a:gd name="T12" fmla="*/ 34 w 97"/>
                  <a:gd name="T13" fmla="*/ 85 h 99"/>
                  <a:gd name="T14" fmla="*/ 28 w 97"/>
                  <a:gd name="T15" fmla="*/ 73 h 99"/>
                  <a:gd name="T16" fmla="*/ 51 w 97"/>
                  <a:gd name="T17" fmla="*/ 87 h 99"/>
                  <a:gd name="T18" fmla="*/ 61 w 97"/>
                  <a:gd name="T19" fmla="*/ 77 h 99"/>
                  <a:gd name="T20" fmla="*/ 51 w 97"/>
                  <a:gd name="T21" fmla="*/ 71 h 99"/>
                  <a:gd name="T22" fmla="*/ 34 w 97"/>
                  <a:gd name="T23" fmla="*/ 73 h 99"/>
                  <a:gd name="T24" fmla="*/ 42 w 97"/>
                  <a:gd name="T25" fmla="*/ 85 h 99"/>
                  <a:gd name="T26" fmla="*/ 47 w 97"/>
                  <a:gd name="T27" fmla="*/ 71 h 99"/>
                  <a:gd name="T28" fmla="*/ 71 w 97"/>
                  <a:gd name="T29" fmla="*/ 61 h 99"/>
                  <a:gd name="T30" fmla="*/ 83 w 97"/>
                  <a:gd name="T31" fmla="*/ 71 h 99"/>
                  <a:gd name="T32" fmla="*/ 89 w 97"/>
                  <a:gd name="T33" fmla="*/ 53 h 99"/>
                  <a:gd name="T34" fmla="*/ 51 w 97"/>
                  <a:gd name="T35" fmla="*/ 53 h 99"/>
                  <a:gd name="T36" fmla="*/ 65 w 97"/>
                  <a:gd name="T37" fmla="*/ 67 h 99"/>
                  <a:gd name="T38" fmla="*/ 67 w 97"/>
                  <a:gd name="T39" fmla="*/ 53 h 99"/>
                  <a:gd name="T40" fmla="*/ 30 w 97"/>
                  <a:gd name="T41" fmla="*/ 53 h 99"/>
                  <a:gd name="T42" fmla="*/ 32 w 97"/>
                  <a:gd name="T43" fmla="*/ 67 h 99"/>
                  <a:gd name="T44" fmla="*/ 47 w 97"/>
                  <a:gd name="T45" fmla="*/ 53 h 99"/>
                  <a:gd name="T46" fmla="*/ 8 w 97"/>
                  <a:gd name="T47" fmla="*/ 53 h 99"/>
                  <a:gd name="T48" fmla="*/ 14 w 97"/>
                  <a:gd name="T49" fmla="*/ 71 h 99"/>
                  <a:gd name="T50" fmla="*/ 26 w 97"/>
                  <a:gd name="T51" fmla="*/ 61 h 99"/>
                  <a:gd name="T52" fmla="*/ 8 w 97"/>
                  <a:gd name="T53" fmla="*/ 53 h 99"/>
                  <a:gd name="T54" fmla="*/ 30 w 97"/>
                  <a:gd name="T55" fmla="*/ 38 h 99"/>
                  <a:gd name="T56" fmla="*/ 47 w 97"/>
                  <a:gd name="T57" fmla="*/ 46 h 99"/>
                  <a:gd name="T58" fmla="*/ 32 w 97"/>
                  <a:gd name="T59" fmla="*/ 32 h 99"/>
                  <a:gd name="T60" fmla="*/ 51 w 97"/>
                  <a:gd name="T61" fmla="*/ 32 h 99"/>
                  <a:gd name="T62" fmla="*/ 67 w 97"/>
                  <a:gd name="T63" fmla="*/ 46 h 99"/>
                  <a:gd name="T64" fmla="*/ 65 w 97"/>
                  <a:gd name="T65" fmla="*/ 32 h 99"/>
                  <a:gd name="T66" fmla="*/ 10 w 97"/>
                  <a:gd name="T67" fmla="*/ 36 h 99"/>
                  <a:gd name="T68" fmla="*/ 26 w 97"/>
                  <a:gd name="T69" fmla="*/ 46 h 99"/>
                  <a:gd name="T70" fmla="*/ 28 w 97"/>
                  <a:gd name="T71" fmla="*/ 30 h 99"/>
                  <a:gd name="T72" fmla="*/ 83 w 97"/>
                  <a:gd name="T73" fmla="*/ 28 h 99"/>
                  <a:gd name="T74" fmla="*/ 71 w 97"/>
                  <a:gd name="T75" fmla="*/ 38 h 99"/>
                  <a:gd name="T76" fmla="*/ 89 w 97"/>
                  <a:gd name="T77" fmla="*/ 46 h 99"/>
                  <a:gd name="T78" fmla="*/ 83 w 97"/>
                  <a:gd name="T79" fmla="*/ 28 h 99"/>
                  <a:gd name="T80" fmla="*/ 51 w 97"/>
                  <a:gd name="T81" fmla="*/ 28 h 99"/>
                  <a:gd name="T82" fmla="*/ 59 w 97"/>
                  <a:gd name="T83" fmla="*/ 20 h 99"/>
                  <a:gd name="T84" fmla="*/ 51 w 97"/>
                  <a:gd name="T85" fmla="*/ 12 h 99"/>
                  <a:gd name="T86" fmla="*/ 42 w 97"/>
                  <a:gd name="T87" fmla="*/ 14 h 99"/>
                  <a:gd name="T88" fmla="*/ 34 w 97"/>
                  <a:gd name="T89" fmla="*/ 28 h 99"/>
                  <a:gd name="T90" fmla="*/ 47 w 97"/>
                  <a:gd name="T91" fmla="*/ 12 h 99"/>
                  <a:gd name="T92" fmla="*/ 63 w 97"/>
                  <a:gd name="T93" fmla="*/ 14 h 99"/>
                  <a:gd name="T94" fmla="*/ 69 w 97"/>
                  <a:gd name="T95" fmla="*/ 26 h 99"/>
                  <a:gd name="T96" fmla="*/ 73 w 97"/>
                  <a:gd name="T97" fmla="*/ 18 h 99"/>
                  <a:gd name="T98" fmla="*/ 59 w 97"/>
                  <a:gd name="T99" fmla="*/ 10 h 99"/>
                  <a:gd name="T100" fmla="*/ 30 w 97"/>
                  <a:gd name="T101" fmla="*/ 14 h 99"/>
                  <a:gd name="T102" fmla="*/ 18 w 97"/>
                  <a:gd name="T103" fmla="*/ 24 h 99"/>
                  <a:gd name="T104" fmla="*/ 32 w 97"/>
                  <a:gd name="T105" fmla="*/ 20 h 99"/>
                  <a:gd name="T106" fmla="*/ 38 w 97"/>
                  <a:gd name="T107" fmla="*/ 10 h 99"/>
                  <a:gd name="T108" fmla="*/ 67 w 97"/>
                  <a:gd name="T109" fmla="*/ 4 h 99"/>
                  <a:gd name="T110" fmla="*/ 93 w 97"/>
                  <a:gd name="T111" fmla="*/ 30 h 99"/>
                  <a:gd name="T112" fmla="*/ 93 w 97"/>
                  <a:gd name="T113" fmla="*/ 69 h 99"/>
                  <a:gd name="T114" fmla="*/ 67 w 97"/>
                  <a:gd name="T115" fmla="*/ 95 h 99"/>
                  <a:gd name="T116" fmla="*/ 30 w 97"/>
                  <a:gd name="T117" fmla="*/ 95 h 99"/>
                  <a:gd name="T118" fmla="*/ 4 w 97"/>
                  <a:gd name="T119" fmla="*/ 69 h 99"/>
                  <a:gd name="T120" fmla="*/ 4 w 97"/>
                  <a:gd name="T121" fmla="*/ 30 h 99"/>
                  <a:gd name="T122" fmla="*/ 30 w 97"/>
                  <a:gd name="T123" fmla="*/ 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 h="99">
                    <a:moveTo>
                      <a:pt x="69" y="73"/>
                    </a:moveTo>
                    <a:lnTo>
                      <a:pt x="65" y="79"/>
                    </a:lnTo>
                    <a:lnTo>
                      <a:pt x="63" y="85"/>
                    </a:lnTo>
                    <a:lnTo>
                      <a:pt x="59" y="89"/>
                    </a:lnTo>
                    <a:lnTo>
                      <a:pt x="67" y="85"/>
                    </a:lnTo>
                    <a:lnTo>
                      <a:pt x="73" y="81"/>
                    </a:lnTo>
                    <a:lnTo>
                      <a:pt x="79" y="75"/>
                    </a:lnTo>
                    <a:lnTo>
                      <a:pt x="69" y="73"/>
                    </a:lnTo>
                    <a:close/>
                    <a:moveTo>
                      <a:pt x="28" y="73"/>
                    </a:moveTo>
                    <a:lnTo>
                      <a:pt x="18" y="75"/>
                    </a:lnTo>
                    <a:lnTo>
                      <a:pt x="24" y="81"/>
                    </a:lnTo>
                    <a:lnTo>
                      <a:pt x="30" y="85"/>
                    </a:lnTo>
                    <a:lnTo>
                      <a:pt x="38" y="89"/>
                    </a:lnTo>
                    <a:lnTo>
                      <a:pt x="34" y="85"/>
                    </a:lnTo>
                    <a:lnTo>
                      <a:pt x="32" y="79"/>
                    </a:lnTo>
                    <a:lnTo>
                      <a:pt x="28" y="73"/>
                    </a:lnTo>
                    <a:close/>
                    <a:moveTo>
                      <a:pt x="51" y="71"/>
                    </a:moveTo>
                    <a:lnTo>
                      <a:pt x="51" y="87"/>
                    </a:lnTo>
                    <a:lnTo>
                      <a:pt x="55" y="85"/>
                    </a:lnTo>
                    <a:lnTo>
                      <a:pt x="61" y="77"/>
                    </a:lnTo>
                    <a:lnTo>
                      <a:pt x="63" y="73"/>
                    </a:lnTo>
                    <a:lnTo>
                      <a:pt x="51" y="71"/>
                    </a:lnTo>
                    <a:close/>
                    <a:moveTo>
                      <a:pt x="47" y="71"/>
                    </a:moveTo>
                    <a:lnTo>
                      <a:pt x="34" y="73"/>
                    </a:lnTo>
                    <a:lnTo>
                      <a:pt x="38" y="79"/>
                    </a:lnTo>
                    <a:lnTo>
                      <a:pt x="42" y="85"/>
                    </a:lnTo>
                    <a:lnTo>
                      <a:pt x="47" y="87"/>
                    </a:lnTo>
                    <a:lnTo>
                      <a:pt x="47" y="71"/>
                    </a:lnTo>
                    <a:close/>
                    <a:moveTo>
                      <a:pt x="71" y="53"/>
                    </a:moveTo>
                    <a:lnTo>
                      <a:pt x="71" y="61"/>
                    </a:lnTo>
                    <a:lnTo>
                      <a:pt x="69" y="69"/>
                    </a:lnTo>
                    <a:lnTo>
                      <a:pt x="83" y="71"/>
                    </a:lnTo>
                    <a:lnTo>
                      <a:pt x="87" y="63"/>
                    </a:lnTo>
                    <a:lnTo>
                      <a:pt x="89" y="53"/>
                    </a:lnTo>
                    <a:lnTo>
                      <a:pt x="71" y="53"/>
                    </a:lnTo>
                    <a:close/>
                    <a:moveTo>
                      <a:pt x="51" y="53"/>
                    </a:moveTo>
                    <a:lnTo>
                      <a:pt x="51" y="67"/>
                    </a:lnTo>
                    <a:lnTo>
                      <a:pt x="65" y="67"/>
                    </a:lnTo>
                    <a:lnTo>
                      <a:pt x="67" y="61"/>
                    </a:lnTo>
                    <a:lnTo>
                      <a:pt x="67" y="53"/>
                    </a:lnTo>
                    <a:lnTo>
                      <a:pt x="51" y="53"/>
                    </a:lnTo>
                    <a:close/>
                    <a:moveTo>
                      <a:pt x="30" y="53"/>
                    </a:moveTo>
                    <a:lnTo>
                      <a:pt x="30" y="61"/>
                    </a:lnTo>
                    <a:lnTo>
                      <a:pt x="32" y="67"/>
                    </a:lnTo>
                    <a:lnTo>
                      <a:pt x="47" y="67"/>
                    </a:lnTo>
                    <a:lnTo>
                      <a:pt x="47" y="53"/>
                    </a:lnTo>
                    <a:lnTo>
                      <a:pt x="30" y="53"/>
                    </a:lnTo>
                    <a:close/>
                    <a:moveTo>
                      <a:pt x="8" y="53"/>
                    </a:moveTo>
                    <a:lnTo>
                      <a:pt x="10" y="63"/>
                    </a:lnTo>
                    <a:lnTo>
                      <a:pt x="14" y="71"/>
                    </a:lnTo>
                    <a:lnTo>
                      <a:pt x="28" y="69"/>
                    </a:lnTo>
                    <a:lnTo>
                      <a:pt x="26" y="61"/>
                    </a:lnTo>
                    <a:lnTo>
                      <a:pt x="26" y="53"/>
                    </a:lnTo>
                    <a:lnTo>
                      <a:pt x="8" y="53"/>
                    </a:lnTo>
                    <a:close/>
                    <a:moveTo>
                      <a:pt x="32" y="32"/>
                    </a:moveTo>
                    <a:lnTo>
                      <a:pt x="30" y="38"/>
                    </a:lnTo>
                    <a:lnTo>
                      <a:pt x="30" y="46"/>
                    </a:lnTo>
                    <a:lnTo>
                      <a:pt x="47" y="46"/>
                    </a:lnTo>
                    <a:lnTo>
                      <a:pt x="47" y="32"/>
                    </a:lnTo>
                    <a:lnTo>
                      <a:pt x="32" y="32"/>
                    </a:lnTo>
                    <a:close/>
                    <a:moveTo>
                      <a:pt x="65" y="32"/>
                    </a:moveTo>
                    <a:lnTo>
                      <a:pt x="51" y="32"/>
                    </a:lnTo>
                    <a:lnTo>
                      <a:pt x="51" y="46"/>
                    </a:lnTo>
                    <a:lnTo>
                      <a:pt x="67" y="46"/>
                    </a:lnTo>
                    <a:lnTo>
                      <a:pt x="67" y="38"/>
                    </a:lnTo>
                    <a:lnTo>
                      <a:pt x="65" y="32"/>
                    </a:lnTo>
                    <a:close/>
                    <a:moveTo>
                      <a:pt x="14" y="28"/>
                    </a:moveTo>
                    <a:lnTo>
                      <a:pt x="10" y="36"/>
                    </a:lnTo>
                    <a:lnTo>
                      <a:pt x="8" y="46"/>
                    </a:lnTo>
                    <a:lnTo>
                      <a:pt x="26" y="46"/>
                    </a:lnTo>
                    <a:lnTo>
                      <a:pt x="26" y="38"/>
                    </a:lnTo>
                    <a:lnTo>
                      <a:pt x="28" y="30"/>
                    </a:lnTo>
                    <a:lnTo>
                      <a:pt x="14" y="28"/>
                    </a:lnTo>
                    <a:close/>
                    <a:moveTo>
                      <a:pt x="83" y="28"/>
                    </a:moveTo>
                    <a:lnTo>
                      <a:pt x="69" y="30"/>
                    </a:lnTo>
                    <a:lnTo>
                      <a:pt x="71" y="38"/>
                    </a:lnTo>
                    <a:lnTo>
                      <a:pt x="71" y="46"/>
                    </a:lnTo>
                    <a:lnTo>
                      <a:pt x="89" y="46"/>
                    </a:lnTo>
                    <a:lnTo>
                      <a:pt x="87" y="36"/>
                    </a:lnTo>
                    <a:lnTo>
                      <a:pt x="83" y="28"/>
                    </a:lnTo>
                    <a:close/>
                    <a:moveTo>
                      <a:pt x="51" y="12"/>
                    </a:moveTo>
                    <a:lnTo>
                      <a:pt x="51" y="28"/>
                    </a:lnTo>
                    <a:lnTo>
                      <a:pt x="63" y="28"/>
                    </a:lnTo>
                    <a:lnTo>
                      <a:pt x="59" y="20"/>
                    </a:lnTo>
                    <a:lnTo>
                      <a:pt x="55" y="14"/>
                    </a:lnTo>
                    <a:lnTo>
                      <a:pt x="51" y="12"/>
                    </a:lnTo>
                    <a:close/>
                    <a:moveTo>
                      <a:pt x="47" y="12"/>
                    </a:moveTo>
                    <a:lnTo>
                      <a:pt x="42" y="14"/>
                    </a:lnTo>
                    <a:lnTo>
                      <a:pt x="36" y="22"/>
                    </a:lnTo>
                    <a:lnTo>
                      <a:pt x="34" y="28"/>
                    </a:lnTo>
                    <a:lnTo>
                      <a:pt x="47" y="28"/>
                    </a:lnTo>
                    <a:lnTo>
                      <a:pt x="47" y="12"/>
                    </a:lnTo>
                    <a:close/>
                    <a:moveTo>
                      <a:pt x="59" y="10"/>
                    </a:moveTo>
                    <a:lnTo>
                      <a:pt x="63" y="14"/>
                    </a:lnTo>
                    <a:lnTo>
                      <a:pt x="65" y="20"/>
                    </a:lnTo>
                    <a:lnTo>
                      <a:pt x="69" y="26"/>
                    </a:lnTo>
                    <a:lnTo>
                      <a:pt x="79" y="24"/>
                    </a:lnTo>
                    <a:lnTo>
                      <a:pt x="73" y="18"/>
                    </a:lnTo>
                    <a:lnTo>
                      <a:pt x="67" y="14"/>
                    </a:lnTo>
                    <a:lnTo>
                      <a:pt x="59" y="10"/>
                    </a:lnTo>
                    <a:close/>
                    <a:moveTo>
                      <a:pt x="38" y="10"/>
                    </a:moveTo>
                    <a:lnTo>
                      <a:pt x="30" y="14"/>
                    </a:lnTo>
                    <a:lnTo>
                      <a:pt x="24" y="18"/>
                    </a:lnTo>
                    <a:lnTo>
                      <a:pt x="18" y="24"/>
                    </a:lnTo>
                    <a:lnTo>
                      <a:pt x="28" y="26"/>
                    </a:lnTo>
                    <a:lnTo>
                      <a:pt x="32" y="20"/>
                    </a:lnTo>
                    <a:lnTo>
                      <a:pt x="34" y="14"/>
                    </a:lnTo>
                    <a:lnTo>
                      <a:pt x="38" y="10"/>
                    </a:lnTo>
                    <a:close/>
                    <a:moveTo>
                      <a:pt x="49" y="0"/>
                    </a:moveTo>
                    <a:lnTo>
                      <a:pt x="67" y="4"/>
                    </a:lnTo>
                    <a:lnTo>
                      <a:pt x="83" y="14"/>
                    </a:lnTo>
                    <a:lnTo>
                      <a:pt x="93" y="30"/>
                    </a:lnTo>
                    <a:lnTo>
                      <a:pt x="97" y="50"/>
                    </a:lnTo>
                    <a:lnTo>
                      <a:pt x="93" y="69"/>
                    </a:lnTo>
                    <a:lnTo>
                      <a:pt x="83" y="85"/>
                    </a:lnTo>
                    <a:lnTo>
                      <a:pt x="67" y="95"/>
                    </a:lnTo>
                    <a:lnTo>
                      <a:pt x="49" y="99"/>
                    </a:lnTo>
                    <a:lnTo>
                      <a:pt x="30" y="95"/>
                    </a:lnTo>
                    <a:lnTo>
                      <a:pt x="14" y="85"/>
                    </a:lnTo>
                    <a:lnTo>
                      <a:pt x="4" y="69"/>
                    </a:lnTo>
                    <a:lnTo>
                      <a:pt x="0" y="50"/>
                    </a:lnTo>
                    <a:lnTo>
                      <a:pt x="4" y="30"/>
                    </a:lnTo>
                    <a:lnTo>
                      <a:pt x="14" y="14"/>
                    </a:lnTo>
                    <a:lnTo>
                      <a:pt x="30" y="4"/>
                    </a:lnTo>
                    <a:lnTo>
                      <a:pt x="49"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grpSp>
        <p:nvGrpSpPr>
          <p:cNvPr id="83" name="组合 82"/>
          <p:cNvGrpSpPr/>
          <p:nvPr/>
        </p:nvGrpSpPr>
        <p:grpSpPr>
          <a:xfrm>
            <a:off x="5128037" y="3496586"/>
            <a:ext cx="620021" cy="361291"/>
            <a:chOff x="5238881" y="3710891"/>
            <a:chExt cx="763063" cy="444643"/>
          </a:xfrm>
        </p:grpSpPr>
        <p:sp>
          <p:nvSpPr>
            <p:cNvPr id="84" name="Freeform 82"/>
            <p:cNvSpPr/>
            <p:nvPr/>
          </p:nvSpPr>
          <p:spPr bwMode="auto">
            <a:xfrm>
              <a:off x="5238881" y="3759658"/>
              <a:ext cx="203676" cy="347109"/>
            </a:xfrm>
            <a:custGeom>
              <a:avLst/>
              <a:gdLst>
                <a:gd name="T0" fmla="*/ 61 w 71"/>
                <a:gd name="T1" fmla="*/ 0 h 121"/>
                <a:gd name="T2" fmla="*/ 65 w 71"/>
                <a:gd name="T3" fmla="*/ 0 h 121"/>
                <a:gd name="T4" fmla="*/ 67 w 71"/>
                <a:gd name="T5" fmla="*/ 3 h 121"/>
                <a:gd name="T6" fmla="*/ 71 w 71"/>
                <a:gd name="T7" fmla="*/ 7 h 121"/>
                <a:gd name="T8" fmla="*/ 71 w 71"/>
                <a:gd name="T9" fmla="*/ 11 h 121"/>
                <a:gd name="T10" fmla="*/ 71 w 71"/>
                <a:gd name="T11" fmla="*/ 15 h 121"/>
                <a:gd name="T12" fmla="*/ 67 w 71"/>
                <a:gd name="T13" fmla="*/ 19 h 121"/>
                <a:gd name="T14" fmla="*/ 26 w 71"/>
                <a:gd name="T15" fmla="*/ 60 h 121"/>
                <a:gd name="T16" fmla="*/ 67 w 71"/>
                <a:gd name="T17" fmla="*/ 102 h 121"/>
                <a:gd name="T18" fmla="*/ 71 w 71"/>
                <a:gd name="T19" fmla="*/ 106 h 121"/>
                <a:gd name="T20" fmla="*/ 71 w 71"/>
                <a:gd name="T21" fmla="*/ 111 h 121"/>
                <a:gd name="T22" fmla="*/ 71 w 71"/>
                <a:gd name="T23" fmla="*/ 115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3 h 121"/>
                <a:gd name="T36" fmla="*/ 53 w 71"/>
                <a:gd name="T37" fmla="*/ 3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3"/>
                  </a:lnTo>
                  <a:lnTo>
                    <a:pt x="71" y="7"/>
                  </a:lnTo>
                  <a:lnTo>
                    <a:pt x="71" y="11"/>
                  </a:lnTo>
                  <a:lnTo>
                    <a:pt x="71" y="15"/>
                  </a:lnTo>
                  <a:lnTo>
                    <a:pt x="67" y="19"/>
                  </a:lnTo>
                  <a:lnTo>
                    <a:pt x="26" y="60"/>
                  </a:lnTo>
                  <a:lnTo>
                    <a:pt x="67" y="102"/>
                  </a:lnTo>
                  <a:lnTo>
                    <a:pt x="71" y="106"/>
                  </a:lnTo>
                  <a:lnTo>
                    <a:pt x="71" y="111"/>
                  </a:lnTo>
                  <a:lnTo>
                    <a:pt x="71" y="115"/>
                  </a:lnTo>
                  <a:lnTo>
                    <a:pt x="67" y="117"/>
                  </a:lnTo>
                  <a:lnTo>
                    <a:pt x="61" y="121"/>
                  </a:lnTo>
                  <a:lnTo>
                    <a:pt x="53" y="117"/>
                  </a:lnTo>
                  <a:lnTo>
                    <a:pt x="4" y="68"/>
                  </a:lnTo>
                  <a:lnTo>
                    <a:pt x="0" y="60"/>
                  </a:lnTo>
                  <a:lnTo>
                    <a:pt x="4" y="53"/>
                  </a:lnTo>
                  <a:lnTo>
                    <a:pt x="53" y="3"/>
                  </a:lnTo>
                  <a:lnTo>
                    <a:pt x="57" y="0"/>
                  </a:lnTo>
                  <a:lnTo>
                    <a:pt x="61"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nvGrpSpPr>
            <p:cNvPr id="85" name="组合 84"/>
            <p:cNvGrpSpPr/>
            <p:nvPr/>
          </p:nvGrpSpPr>
          <p:grpSpPr>
            <a:xfrm>
              <a:off x="5557301" y="3710891"/>
              <a:ext cx="444643" cy="444643"/>
              <a:chOff x="5557301" y="3705153"/>
              <a:chExt cx="444643" cy="444643"/>
            </a:xfrm>
          </p:grpSpPr>
          <p:sp>
            <p:nvSpPr>
              <p:cNvPr id="86" name="Freeform 210"/>
              <p:cNvSpPr>
                <a:spLocks noEditPoints="1"/>
              </p:cNvSpPr>
              <p:nvPr/>
            </p:nvSpPr>
            <p:spPr bwMode="auto">
              <a:xfrm>
                <a:off x="5557301" y="3705153"/>
                <a:ext cx="444643" cy="444643"/>
              </a:xfrm>
              <a:custGeom>
                <a:avLst/>
                <a:gdLst>
                  <a:gd name="T0" fmla="*/ 78 w 155"/>
                  <a:gd name="T1" fmla="*/ 8 h 155"/>
                  <a:gd name="T2" fmla="*/ 61 w 155"/>
                  <a:gd name="T3" fmla="*/ 10 h 155"/>
                  <a:gd name="T4" fmla="*/ 43 w 155"/>
                  <a:gd name="T5" fmla="*/ 19 h 155"/>
                  <a:gd name="T6" fmla="*/ 25 w 155"/>
                  <a:gd name="T7" fmla="*/ 35 h 155"/>
                  <a:gd name="T8" fmla="*/ 13 w 155"/>
                  <a:gd name="T9" fmla="*/ 55 h 155"/>
                  <a:gd name="T10" fmla="*/ 9 w 155"/>
                  <a:gd name="T11" fmla="*/ 78 h 155"/>
                  <a:gd name="T12" fmla="*/ 11 w 155"/>
                  <a:gd name="T13" fmla="*/ 96 h 155"/>
                  <a:gd name="T14" fmla="*/ 19 w 155"/>
                  <a:gd name="T15" fmla="*/ 112 h 155"/>
                  <a:gd name="T16" fmla="*/ 33 w 155"/>
                  <a:gd name="T17" fmla="*/ 131 h 155"/>
                  <a:gd name="T18" fmla="*/ 55 w 155"/>
                  <a:gd name="T19" fmla="*/ 143 h 155"/>
                  <a:gd name="T20" fmla="*/ 78 w 155"/>
                  <a:gd name="T21" fmla="*/ 147 h 155"/>
                  <a:gd name="T22" fmla="*/ 94 w 155"/>
                  <a:gd name="T23" fmla="*/ 145 h 155"/>
                  <a:gd name="T24" fmla="*/ 112 w 155"/>
                  <a:gd name="T25" fmla="*/ 139 h 155"/>
                  <a:gd name="T26" fmla="*/ 130 w 155"/>
                  <a:gd name="T27" fmla="*/ 123 h 155"/>
                  <a:gd name="T28" fmla="*/ 143 w 155"/>
                  <a:gd name="T29" fmla="*/ 102 h 155"/>
                  <a:gd name="T30" fmla="*/ 147 w 155"/>
                  <a:gd name="T31" fmla="*/ 78 h 155"/>
                  <a:gd name="T32" fmla="*/ 145 w 155"/>
                  <a:gd name="T33" fmla="*/ 61 h 155"/>
                  <a:gd name="T34" fmla="*/ 136 w 155"/>
                  <a:gd name="T35" fmla="*/ 45 h 155"/>
                  <a:gd name="T36" fmla="*/ 122 w 155"/>
                  <a:gd name="T37" fmla="*/ 25 h 155"/>
                  <a:gd name="T38" fmla="*/ 100 w 155"/>
                  <a:gd name="T39" fmla="*/ 12 h 155"/>
                  <a:gd name="T40" fmla="*/ 78 w 155"/>
                  <a:gd name="T41" fmla="*/ 8 h 155"/>
                  <a:gd name="T42" fmla="*/ 78 w 155"/>
                  <a:gd name="T43" fmla="*/ 0 h 155"/>
                  <a:gd name="T44" fmla="*/ 104 w 155"/>
                  <a:gd name="T45" fmla="*/ 6 h 155"/>
                  <a:gd name="T46" fmla="*/ 126 w 155"/>
                  <a:gd name="T47" fmla="*/ 19 h 155"/>
                  <a:gd name="T48" fmla="*/ 145 w 155"/>
                  <a:gd name="T49" fmla="*/ 41 h 155"/>
                  <a:gd name="T50" fmla="*/ 153 w 155"/>
                  <a:gd name="T51" fmla="*/ 59 h 155"/>
                  <a:gd name="T52" fmla="*/ 155 w 155"/>
                  <a:gd name="T53" fmla="*/ 78 h 155"/>
                  <a:gd name="T54" fmla="*/ 151 w 155"/>
                  <a:gd name="T55" fmla="*/ 104 h 155"/>
                  <a:gd name="T56" fmla="*/ 136 w 155"/>
                  <a:gd name="T57" fmla="*/ 127 h 155"/>
                  <a:gd name="T58" fmla="*/ 116 w 155"/>
                  <a:gd name="T59" fmla="*/ 145 h 155"/>
                  <a:gd name="T60" fmla="*/ 96 w 155"/>
                  <a:gd name="T61" fmla="*/ 153 h 155"/>
                  <a:gd name="T62" fmla="*/ 78 w 155"/>
                  <a:gd name="T63" fmla="*/ 155 h 155"/>
                  <a:gd name="T64" fmla="*/ 51 w 155"/>
                  <a:gd name="T65" fmla="*/ 151 h 155"/>
                  <a:gd name="T66" fmla="*/ 29 w 155"/>
                  <a:gd name="T67" fmla="*/ 137 h 155"/>
                  <a:gd name="T68" fmla="*/ 11 w 155"/>
                  <a:gd name="T69" fmla="*/ 116 h 155"/>
                  <a:gd name="T70" fmla="*/ 3 w 155"/>
                  <a:gd name="T71" fmla="*/ 98 h 155"/>
                  <a:gd name="T72" fmla="*/ 0 w 155"/>
                  <a:gd name="T73" fmla="*/ 78 h 155"/>
                  <a:gd name="T74" fmla="*/ 5 w 155"/>
                  <a:gd name="T75" fmla="*/ 51 h 155"/>
                  <a:gd name="T76" fmla="*/ 19 w 155"/>
                  <a:gd name="T77" fmla="*/ 29 h 155"/>
                  <a:gd name="T78" fmla="*/ 39 w 155"/>
                  <a:gd name="T79" fmla="*/ 10 h 155"/>
                  <a:gd name="T80" fmla="*/ 59 w 155"/>
                  <a:gd name="T81" fmla="*/ 2 h 155"/>
                  <a:gd name="T82" fmla="*/ 78 w 155"/>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5">
                    <a:moveTo>
                      <a:pt x="78" y="8"/>
                    </a:moveTo>
                    <a:lnTo>
                      <a:pt x="61" y="10"/>
                    </a:lnTo>
                    <a:lnTo>
                      <a:pt x="43" y="19"/>
                    </a:lnTo>
                    <a:lnTo>
                      <a:pt x="25" y="35"/>
                    </a:lnTo>
                    <a:lnTo>
                      <a:pt x="13" y="55"/>
                    </a:lnTo>
                    <a:lnTo>
                      <a:pt x="9" y="78"/>
                    </a:lnTo>
                    <a:lnTo>
                      <a:pt x="11" y="96"/>
                    </a:lnTo>
                    <a:lnTo>
                      <a:pt x="19" y="112"/>
                    </a:lnTo>
                    <a:lnTo>
                      <a:pt x="33" y="131"/>
                    </a:lnTo>
                    <a:lnTo>
                      <a:pt x="55" y="143"/>
                    </a:lnTo>
                    <a:lnTo>
                      <a:pt x="78" y="147"/>
                    </a:lnTo>
                    <a:lnTo>
                      <a:pt x="94" y="145"/>
                    </a:lnTo>
                    <a:lnTo>
                      <a:pt x="112" y="139"/>
                    </a:lnTo>
                    <a:lnTo>
                      <a:pt x="130" y="123"/>
                    </a:lnTo>
                    <a:lnTo>
                      <a:pt x="143" y="102"/>
                    </a:lnTo>
                    <a:lnTo>
                      <a:pt x="147" y="78"/>
                    </a:lnTo>
                    <a:lnTo>
                      <a:pt x="145" y="61"/>
                    </a:lnTo>
                    <a:lnTo>
                      <a:pt x="136" y="45"/>
                    </a:lnTo>
                    <a:lnTo>
                      <a:pt x="122" y="25"/>
                    </a:lnTo>
                    <a:lnTo>
                      <a:pt x="100" y="12"/>
                    </a:lnTo>
                    <a:lnTo>
                      <a:pt x="78" y="8"/>
                    </a:lnTo>
                    <a:close/>
                    <a:moveTo>
                      <a:pt x="78" y="0"/>
                    </a:moveTo>
                    <a:lnTo>
                      <a:pt x="104" y="6"/>
                    </a:lnTo>
                    <a:lnTo>
                      <a:pt x="126" y="19"/>
                    </a:lnTo>
                    <a:lnTo>
                      <a:pt x="145" y="41"/>
                    </a:lnTo>
                    <a:lnTo>
                      <a:pt x="153" y="59"/>
                    </a:lnTo>
                    <a:lnTo>
                      <a:pt x="155" y="78"/>
                    </a:lnTo>
                    <a:lnTo>
                      <a:pt x="151" y="104"/>
                    </a:lnTo>
                    <a:lnTo>
                      <a:pt x="136" y="127"/>
                    </a:lnTo>
                    <a:lnTo>
                      <a:pt x="116" y="145"/>
                    </a:lnTo>
                    <a:lnTo>
                      <a:pt x="96" y="153"/>
                    </a:lnTo>
                    <a:lnTo>
                      <a:pt x="78" y="155"/>
                    </a:lnTo>
                    <a:lnTo>
                      <a:pt x="51" y="151"/>
                    </a:lnTo>
                    <a:lnTo>
                      <a:pt x="29" y="137"/>
                    </a:lnTo>
                    <a:lnTo>
                      <a:pt x="11" y="116"/>
                    </a:lnTo>
                    <a:lnTo>
                      <a:pt x="3" y="98"/>
                    </a:lnTo>
                    <a:lnTo>
                      <a:pt x="0" y="78"/>
                    </a:lnTo>
                    <a:lnTo>
                      <a:pt x="5" y="51"/>
                    </a:lnTo>
                    <a:lnTo>
                      <a:pt x="19" y="29"/>
                    </a:lnTo>
                    <a:lnTo>
                      <a:pt x="39" y="10"/>
                    </a:lnTo>
                    <a:lnTo>
                      <a:pt x="59" y="2"/>
                    </a:lnTo>
                    <a:lnTo>
                      <a:pt x="78"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7" name="Freeform 211"/>
              <p:cNvSpPr/>
              <p:nvPr/>
            </p:nvSpPr>
            <p:spPr bwMode="auto">
              <a:xfrm>
                <a:off x="5651968" y="3817031"/>
                <a:ext cx="255312" cy="226625"/>
              </a:xfrm>
              <a:custGeom>
                <a:avLst/>
                <a:gdLst>
                  <a:gd name="T0" fmla="*/ 2 w 89"/>
                  <a:gd name="T1" fmla="*/ 0 h 79"/>
                  <a:gd name="T2" fmla="*/ 6 w 89"/>
                  <a:gd name="T3" fmla="*/ 4 h 79"/>
                  <a:gd name="T4" fmla="*/ 6 w 89"/>
                  <a:gd name="T5" fmla="*/ 71 h 79"/>
                  <a:gd name="T6" fmla="*/ 87 w 89"/>
                  <a:gd name="T7" fmla="*/ 71 h 79"/>
                  <a:gd name="T8" fmla="*/ 89 w 89"/>
                  <a:gd name="T9" fmla="*/ 75 h 79"/>
                  <a:gd name="T10" fmla="*/ 87 w 89"/>
                  <a:gd name="T11" fmla="*/ 79 h 79"/>
                  <a:gd name="T12" fmla="*/ 6 w 89"/>
                  <a:gd name="T13" fmla="*/ 79 h 79"/>
                  <a:gd name="T14" fmla="*/ 2 w 89"/>
                  <a:gd name="T15" fmla="*/ 77 h 79"/>
                  <a:gd name="T16" fmla="*/ 0 w 89"/>
                  <a:gd name="T17" fmla="*/ 75 h 79"/>
                  <a:gd name="T18" fmla="*/ 0 w 89"/>
                  <a:gd name="T19" fmla="*/ 71 h 79"/>
                  <a:gd name="T20" fmla="*/ 0 w 89"/>
                  <a:gd name="T21" fmla="*/ 4 h 79"/>
                  <a:gd name="T22" fmla="*/ 2 w 89"/>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9">
                    <a:moveTo>
                      <a:pt x="2" y="0"/>
                    </a:moveTo>
                    <a:lnTo>
                      <a:pt x="6" y="4"/>
                    </a:lnTo>
                    <a:lnTo>
                      <a:pt x="6" y="71"/>
                    </a:lnTo>
                    <a:lnTo>
                      <a:pt x="87" y="71"/>
                    </a:lnTo>
                    <a:lnTo>
                      <a:pt x="89" y="75"/>
                    </a:lnTo>
                    <a:lnTo>
                      <a:pt x="87" y="79"/>
                    </a:lnTo>
                    <a:lnTo>
                      <a:pt x="6" y="79"/>
                    </a:lnTo>
                    <a:lnTo>
                      <a:pt x="2" y="77"/>
                    </a:lnTo>
                    <a:lnTo>
                      <a:pt x="0" y="75"/>
                    </a:lnTo>
                    <a:lnTo>
                      <a:pt x="0" y="71"/>
                    </a:lnTo>
                    <a:lnTo>
                      <a:pt x="0" y="4"/>
                    </a:lnTo>
                    <a:lnTo>
                      <a:pt x="2" y="0"/>
                    </a:lnTo>
                    <a:close/>
                  </a:path>
                </a:pathLst>
              </a:custGeom>
              <a:solidFill>
                <a:srgbClr val="E4F3F0"/>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8" name="Freeform 212"/>
              <p:cNvSpPr/>
              <p:nvPr/>
            </p:nvSpPr>
            <p:spPr bwMode="auto">
              <a:xfrm>
                <a:off x="5692129" y="3822769"/>
                <a:ext cx="209413" cy="180726"/>
              </a:xfrm>
              <a:custGeom>
                <a:avLst/>
                <a:gdLst>
                  <a:gd name="T0" fmla="*/ 69 w 73"/>
                  <a:gd name="T1" fmla="*/ 0 h 63"/>
                  <a:gd name="T2" fmla="*/ 71 w 73"/>
                  <a:gd name="T3" fmla="*/ 2 h 63"/>
                  <a:gd name="T4" fmla="*/ 73 w 73"/>
                  <a:gd name="T5" fmla="*/ 4 h 63"/>
                  <a:gd name="T6" fmla="*/ 69 w 73"/>
                  <a:gd name="T7" fmla="*/ 27 h 63"/>
                  <a:gd name="T8" fmla="*/ 65 w 73"/>
                  <a:gd name="T9" fmla="*/ 31 h 63"/>
                  <a:gd name="T10" fmla="*/ 63 w 73"/>
                  <a:gd name="T11" fmla="*/ 27 h 63"/>
                  <a:gd name="T12" fmla="*/ 65 w 73"/>
                  <a:gd name="T13" fmla="*/ 16 h 63"/>
                  <a:gd name="T14" fmla="*/ 45 w 73"/>
                  <a:gd name="T15" fmla="*/ 43 h 63"/>
                  <a:gd name="T16" fmla="*/ 43 w 73"/>
                  <a:gd name="T17" fmla="*/ 45 h 63"/>
                  <a:gd name="T18" fmla="*/ 39 w 73"/>
                  <a:gd name="T19" fmla="*/ 45 h 63"/>
                  <a:gd name="T20" fmla="*/ 27 w 73"/>
                  <a:gd name="T21" fmla="*/ 35 h 63"/>
                  <a:gd name="T22" fmla="*/ 6 w 73"/>
                  <a:gd name="T23" fmla="*/ 61 h 63"/>
                  <a:gd name="T24" fmla="*/ 4 w 73"/>
                  <a:gd name="T25" fmla="*/ 63 h 63"/>
                  <a:gd name="T26" fmla="*/ 0 w 73"/>
                  <a:gd name="T27" fmla="*/ 63 h 63"/>
                  <a:gd name="T28" fmla="*/ 0 w 73"/>
                  <a:gd name="T29" fmla="*/ 57 h 63"/>
                  <a:gd name="T30" fmla="*/ 20 w 73"/>
                  <a:gd name="T31" fmla="*/ 27 h 63"/>
                  <a:gd name="T32" fmla="*/ 24 w 73"/>
                  <a:gd name="T33" fmla="*/ 24 h 63"/>
                  <a:gd name="T34" fmla="*/ 27 w 73"/>
                  <a:gd name="T35" fmla="*/ 24 h 63"/>
                  <a:gd name="T36" fmla="*/ 41 w 73"/>
                  <a:gd name="T37" fmla="*/ 35 h 63"/>
                  <a:gd name="T38" fmla="*/ 57 w 73"/>
                  <a:gd name="T39" fmla="*/ 10 h 63"/>
                  <a:gd name="T40" fmla="*/ 49 w 73"/>
                  <a:gd name="T41" fmla="*/ 10 h 63"/>
                  <a:gd name="T42" fmla="*/ 45 w 73"/>
                  <a:gd name="T43" fmla="*/ 8 h 63"/>
                  <a:gd name="T44" fmla="*/ 47 w 73"/>
                  <a:gd name="T45" fmla="*/ 4 h 63"/>
                  <a:gd name="T46" fmla="*/ 69 w 73"/>
                  <a:gd name="T4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3">
                    <a:moveTo>
                      <a:pt x="69" y="0"/>
                    </a:moveTo>
                    <a:lnTo>
                      <a:pt x="71" y="2"/>
                    </a:lnTo>
                    <a:lnTo>
                      <a:pt x="73" y="4"/>
                    </a:lnTo>
                    <a:lnTo>
                      <a:pt x="69" y="27"/>
                    </a:lnTo>
                    <a:lnTo>
                      <a:pt x="65" y="31"/>
                    </a:lnTo>
                    <a:lnTo>
                      <a:pt x="63" y="27"/>
                    </a:lnTo>
                    <a:lnTo>
                      <a:pt x="65" y="16"/>
                    </a:lnTo>
                    <a:lnTo>
                      <a:pt x="45" y="43"/>
                    </a:lnTo>
                    <a:lnTo>
                      <a:pt x="43" y="45"/>
                    </a:lnTo>
                    <a:lnTo>
                      <a:pt x="39" y="45"/>
                    </a:lnTo>
                    <a:lnTo>
                      <a:pt x="27" y="35"/>
                    </a:lnTo>
                    <a:lnTo>
                      <a:pt x="6" y="61"/>
                    </a:lnTo>
                    <a:lnTo>
                      <a:pt x="4" y="63"/>
                    </a:lnTo>
                    <a:lnTo>
                      <a:pt x="0" y="63"/>
                    </a:lnTo>
                    <a:lnTo>
                      <a:pt x="0" y="57"/>
                    </a:lnTo>
                    <a:lnTo>
                      <a:pt x="20" y="27"/>
                    </a:lnTo>
                    <a:lnTo>
                      <a:pt x="24" y="24"/>
                    </a:lnTo>
                    <a:lnTo>
                      <a:pt x="27" y="24"/>
                    </a:lnTo>
                    <a:lnTo>
                      <a:pt x="41" y="35"/>
                    </a:lnTo>
                    <a:lnTo>
                      <a:pt x="57" y="10"/>
                    </a:lnTo>
                    <a:lnTo>
                      <a:pt x="49" y="10"/>
                    </a:lnTo>
                    <a:lnTo>
                      <a:pt x="45" y="8"/>
                    </a:lnTo>
                    <a:lnTo>
                      <a:pt x="47" y="4"/>
                    </a:lnTo>
                    <a:lnTo>
                      <a:pt x="69" y="0"/>
                    </a:lnTo>
                    <a:close/>
                  </a:path>
                </a:pathLst>
              </a:custGeom>
              <a:solidFill>
                <a:srgbClr val="E4F3F0"/>
              </a:solidFill>
              <a:ln w="0">
                <a:noFill/>
                <a:prstDash val="solid"/>
                <a:round/>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sp>
        <p:nvSpPr>
          <p:cNvPr id="91" name="文本框 90"/>
          <p:cNvSpPr txBox="1"/>
          <p:nvPr/>
        </p:nvSpPr>
        <p:spPr>
          <a:xfrm>
            <a:off x="7844183" y="2364573"/>
            <a:ext cx="3705088" cy="623248"/>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脑及其周围组织因炎症或粘连可引起第</a:t>
            </a:r>
            <a:r>
              <a:rPr lang="en-US" altLang="zh-CN" sz="12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Ⅱ</a:t>
            </a:r>
            <a:r>
              <a:rPr lang="zh-CN" altLang="en-US" sz="12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a:t>
            </a:r>
            <a:r>
              <a:rPr lang="en-US" altLang="zh-CN" sz="12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Ⅲ</a:t>
            </a:r>
            <a:r>
              <a:rPr lang="zh-CN" altLang="en-US" sz="12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a:t>
            </a:r>
            <a:r>
              <a:rPr lang="en-US" altLang="zh-CN" sz="12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Ⅶ</a:t>
            </a:r>
            <a:r>
              <a:rPr lang="zh-CN" altLang="en-US" sz="12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及</a:t>
            </a:r>
            <a:r>
              <a:rPr lang="en-US" altLang="zh-CN" sz="12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Ⅷ</a:t>
            </a:r>
            <a:r>
              <a:rPr lang="zh-CN" altLang="en-US" sz="12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对颅神经损害</a:t>
            </a:r>
            <a:endParaRPr lang="zh-CN" altLang="en-US" sz="12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4" name="文本框 93"/>
          <p:cNvSpPr txBox="1"/>
          <p:nvPr/>
        </p:nvSpPr>
        <p:spPr>
          <a:xfrm>
            <a:off x="7844183" y="3817110"/>
            <a:ext cx="3705088" cy="623248"/>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肢体运动障碍，失语、大脑功能不全、癫痫等。脑室间孔或蛛网膜下腔粘连可发生脑积水</a:t>
            </a:r>
            <a:endParaRPr lang="zh-CN" altLang="en-US" sz="12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7" name="文本框 96"/>
          <p:cNvSpPr txBox="1"/>
          <p:nvPr/>
        </p:nvSpPr>
        <p:spPr>
          <a:xfrm>
            <a:off x="582938" y="3020329"/>
            <a:ext cx="3705088" cy="900246"/>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。因此，在流脑高发期，若出现类似上呼吸道感染的症状，或者突发高热、身上有出血点、头痛、喷射状呕吐</a:t>
            </a:r>
            <a:endParaRPr lang="zh-CN" altLang="en-US" sz="12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00" name="文本框 99"/>
          <p:cNvSpPr txBox="1"/>
          <p:nvPr/>
        </p:nvSpPr>
        <p:spPr>
          <a:xfrm>
            <a:off x="582938" y="4492241"/>
            <a:ext cx="3705088" cy="623248"/>
          </a:xfrm>
          <a:prstGeom prst="rect">
            <a:avLst/>
          </a:prstGeom>
          <a:noFill/>
        </p:spPr>
        <p:txBody>
          <a:bodyPr wrap="square" rtlCol="0">
            <a:spAutoFit/>
          </a:bodyPr>
          <a:lstStyle/>
          <a:p>
            <a:pPr algn="r">
              <a:lnSpc>
                <a:spcPct val="150000"/>
              </a:lnSpc>
            </a:pPr>
            <a:r>
              <a:rPr lang="zh-CN" altLang="en-US" sz="12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嗜睡、烦躁不安等症状，要立即到正规医院抢救治疗，以免延误病情。</a:t>
            </a:r>
            <a:endParaRPr lang="zh-CN" altLang="en-US" sz="120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58" name="文本框 57"/>
          <p:cNvSpPr txBox="1"/>
          <p:nvPr/>
        </p:nvSpPr>
        <p:spPr>
          <a:xfrm>
            <a:off x="5086211" y="0"/>
            <a:ext cx="2019579" cy="578539"/>
          </a:xfrm>
          <a:prstGeom prst="rect">
            <a:avLst/>
          </a:prstGeom>
          <a:solidFill>
            <a:srgbClr val="2B6DFF"/>
          </a:solidFill>
        </p:spPr>
        <p:txBody>
          <a:bodyPr wrap="none" rtlCol="0">
            <a:noAutofit/>
            <a:scene3d>
              <a:camera prst="orthographicFront"/>
              <a:lightRig rig="threePt" dir="t"/>
            </a:scene3d>
            <a:sp3d contourW="12700"/>
          </a:bodyPr>
          <a:lstStyle/>
          <a:p>
            <a:pPr algn="dist"/>
            <a:r>
              <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疾病知识</a:t>
            </a:r>
            <a:endPar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500"/>
                                        <p:tgtEl>
                                          <p:spTgt spid="24"/>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par>
                          <p:cTn id="44" fill="hold">
                            <p:stCondLst>
                              <p:cond delay="5000"/>
                            </p:stCondLst>
                            <p:childTnLst>
                              <p:par>
                                <p:cTn id="45" presetID="14" presetClass="entr" presetSubtype="1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randombar(horizontal)">
                                      <p:cBhvr>
                                        <p:cTn id="47" dur="500"/>
                                        <p:tgtEl>
                                          <p:spTgt spid="26"/>
                                        </p:tgtEl>
                                      </p:cBhvr>
                                    </p:animEffect>
                                  </p:childTnLst>
                                </p:cTn>
                              </p:par>
                            </p:childTnLst>
                          </p:cTn>
                        </p:par>
                        <p:par>
                          <p:cTn id="48" fill="hold">
                            <p:stCondLst>
                              <p:cond delay="5500"/>
                            </p:stCondLst>
                            <p:childTnLst>
                              <p:par>
                                <p:cTn id="49" presetID="14" presetClass="entr" presetSubtype="1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randombar(horizontal)">
                                      <p:cBhvr>
                                        <p:cTn id="51" dur="500"/>
                                        <p:tgtEl>
                                          <p:spTgt spid="32"/>
                                        </p:tgtEl>
                                      </p:cBhvr>
                                    </p:animEffect>
                                  </p:childTnLst>
                                </p:cTn>
                              </p:par>
                            </p:childTnLst>
                          </p:cTn>
                        </p:par>
                        <p:par>
                          <p:cTn id="52" fill="hold">
                            <p:stCondLst>
                              <p:cond delay="6000"/>
                            </p:stCondLst>
                            <p:childTnLst>
                              <p:par>
                                <p:cTn id="53" presetID="14" presetClass="entr" presetSubtype="10" fill="hold" nodeType="after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randombar(horizontal)">
                                      <p:cBhvr>
                                        <p:cTn id="55" dur="500"/>
                                        <p:tgtEl>
                                          <p:spTgt spid="78"/>
                                        </p:tgtEl>
                                      </p:cBhvr>
                                    </p:animEffect>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randombar(horizontal)">
                                      <p:cBhvr>
                                        <p:cTn id="59" dur="500"/>
                                        <p:tgtEl>
                                          <p:spTgt spid="83"/>
                                        </p:tgtEl>
                                      </p:cBhvr>
                                    </p:animEffect>
                                  </p:childTnLst>
                                </p:cTn>
                              </p:par>
                            </p:childTnLst>
                          </p:cTn>
                        </p:par>
                        <p:par>
                          <p:cTn id="60" fill="hold">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randombar(horizontal)">
                                      <p:cBhvr>
                                        <p:cTn id="6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44455" t="3057" r="5831" b="47239"/>
          <a:stretch>
            <a:fillRect/>
          </a:stretch>
        </p:blipFill>
        <p:spPr>
          <a:xfrm>
            <a:off x="0" y="0"/>
            <a:ext cx="12192000" cy="685800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039" y="1586299"/>
            <a:ext cx="2972477" cy="5271701"/>
          </a:xfrm>
          <a:prstGeom prst="rect">
            <a:avLst/>
          </a:prstGeom>
        </p:spPr>
      </p:pic>
      <p:sp>
        <p:nvSpPr>
          <p:cNvPr id="6" name="文本框 5"/>
          <p:cNvSpPr txBox="1"/>
          <p:nvPr/>
        </p:nvSpPr>
        <p:spPr>
          <a:xfrm>
            <a:off x="2631341" y="4100141"/>
            <a:ext cx="3298247" cy="787588"/>
          </a:xfrm>
          <a:prstGeom prst="rect">
            <a:avLst/>
          </a:prstGeom>
          <a:noFill/>
        </p:spPr>
        <p:txBody>
          <a:bodyPr wrap="none" rtlCol="0">
            <a:noAutofit/>
            <a:scene3d>
              <a:camera prst="orthographicFront"/>
              <a:lightRig rig="threePt" dir="t"/>
            </a:scene3d>
            <a:sp3d contourW="12700"/>
          </a:bodyPr>
          <a:lstStyle/>
          <a:p>
            <a:pPr algn="dist"/>
            <a:r>
              <a:rPr lang="zh-CN" altLang="en-US" sz="54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疾病预防</a:t>
            </a:r>
            <a:endParaRPr lang="zh-CN" altLang="en-US" sz="54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 name="文本框 7"/>
          <p:cNvSpPr txBox="1"/>
          <p:nvPr/>
        </p:nvSpPr>
        <p:spPr>
          <a:xfrm>
            <a:off x="165101" y="2508007"/>
            <a:ext cx="2860788" cy="2693814"/>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en-US" altLang="zh-CN" sz="13800" b="1" u="sng"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02</a:t>
            </a:r>
            <a:endParaRPr lang="en-US" altLang="zh-CN" sz="13800" b="1" u="sng"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 name="矩形 8"/>
          <p:cNvSpPr/>
          <p:nvPr/>
        </p:nvSpPr>
        <p:spPr>
          <a:xfrm>
            <a:off x="523473" y="5104189"/>
            <a:ext cx="5800662" cy="707886"/>
          </a:xfrm>
          <a:prstGeom prst="rect">
            <a:avLst/>
          </a:prstGeom>
          <a:noFill/>
        </p:spPr>
        <p:txBody>
          <a:bodyPr wrap="square">
            <a:spAutoFit/>
          </a:bodyPr>
          <a:lstStyle/>
          <a:p>
            <a:pPr latinLnBrk="1"/>
            <a:r>
              <a:rPr lang="zh-CN" altLang="en-US" sz="20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please click add copy please click add copy please click add copy please click add copy</a:t>
            </a:r>
            <a:endParaRPr lang="zh-CN" altLang="en-US" sz="20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rot="21141998">
            <a:off x="5240855" y="3967573"/>
            <a:ext cx="720381" cy="1107145"/>
            <a:chOff x="3229455" y="3870331"/>
            <a:chExt cx="1247286" cy="1916345"/>
          </a:xfrm>
          <a:solidFill>
            <a:schemeClr val="accent3"/>
          </a:solidFill>
        </p:grpSpPr>
        <p:sp>
          <p:nvSpPr>
            <p:cNvPr id="7"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8" name="椭圆 7"/>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9" name="椭圆 8"/>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0" name="椭圆 9"/>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1" name="椭圆 10"/>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2" name="椭圆 11"/>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3" name="组合 12"/>
          <p:cNvGrpSpPr/>
          <p:nvPr/>
        </p:nvGrpSpPr>
        <p:grpSpPr>
          <a:xfrm rot="762989" flipH="1">
            <a:off x="6198967" y="4872804"/>
            <a:ext cx="720381" cy="1107145"/>
            <a:chOff x="3229455" y="3870331"/>
            <a:chExt cx="1247286" cy="1916345"/>
          </a:xfrm>
          <a:solidFill>
            <a:schemeClr val="accent4"/>
          </a:solidFill>
        </p:grpSpPr>
        <p:sp>
          <p:nvSpPr>
            <p:cNvPr id="14"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5" name="椭圆 14"/>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6" name="椭圆 15"/>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7" name="椭圆 16"/>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8" name="椭圆 17"/>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19" name="椭圆 18"/>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4" name="组合 19"/>
          <p:cNvGrpSpPr/>
          <p:nvPr/>
        </p:nvGrpSpPr>
        <p:grpSpPr>
          <a:xfrm rot="762989" flipH="1">
            <a:off x="6198967" y="3282204"/>
            <a:ext cx="720381" cy="1107145"/>
            <a:chOff x="3229455" y="3870331"/>
            <a:chExt cx="1247286" cy="1916345"/>
          </a:xfrm>
          <a:solidFill>
            <a:schemeClr val="accent2"/>
          </a:solidFill>
        </p:grpSpPr>
        <p:sp>
          <p:nvSpPr>
            <p:cNvPr id="21"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2" name="椭圆 21"/>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3" name="椭圆 22"/>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5" name="椭圆 24"/>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7" name="椭圆 26"/>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29" name="椭圆 28"/>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grpSp>
        <p:nvGrpSpPr>
          <p:cNvPr id="5" name="组合 29"/>
          <p:cNvGrpSpPr/>
          <p:nvPr/>
        </p:nvGrpSpPr>
        <p:grpSpPr>
          <a:xfrm rot="21141998">
            <a:off x="5240855" y="2319830"/>
            <a:ext cx="720381" cy="1107145"/>
            <a:chOff x="3229455" y="3870331"/>
            <a:chExt cx="1247286" cy="1916345"/>
          </a:xfrm>
          <a:solidFill>
            <a:schemeClr val="accent1"/>
          </a:solidFill>
        </p:grpSpPr>
        <p:sp>
          <p:nvSpPr>
            <p:cNvPr id="31" name="椭圆 3"/>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1" fmla="*/ 0 w 1408314"/>
                <a:gd name="connsiteY0-2" fmla="*/ 936145 h 1872292"/>
                <a:gd name="connsiteX1-3" fmla="*/ 900100 w 1408314"/>
                <a:gd name="connsiteY1-4" fmla="*/ 41 h 1872292"/>
                <a:gd name="connsiteX2-5" fmla="*/ 1408314 w 1408314"/>
                <a:gd name="connsiteY2-6" fmla="*/ 965174 h 1872292"/>
                <a:gd name="connsiteX3-7" fmla="*/ 900100 w 1408314"/>
                <a:gd name="connsiteY3-8" fmla="*/ 1872249 h 1872292"/>
                <a:gd name="connsiteX4-9" fmla="*/ 0 w 1408314"/>
                <a:gd name="connsiteY4-10" fmla="*/ 936145 h 1872292"/>
                <a:gd name="connsiteX0-11" fmla="*/ 8065 w 1565401"/>
                <a:gd name="connsiteY0-12" fmla="*/ 790997 h 1727144"/>
                <a:gd name="connsiteX1-13" fmla="*/ 1474222 w 1565401"/>
                <a:gd name="connsiteY1-14" fmla="*/ 35 h 1727144"/>
                <a:gd name="connsiteX2-15" fmla="*/ 1416379 w 1565401"/>
                <a:gd name="connsiteY2-16" fmla="*/ 820026 h 1727144"/>
                <a:gd name="connsiteX3-17" fmla="*/ 908165 w 1565401"/>
                <a:gd name="connsiteY3-18" fmla="*/ 1727101 h 1727144"/>
                <a:gd name="connsiteX4-19" fmla="*/ 8065 w 1565401"/>
                <a:gd name="connsiteY4-20" fmla="*/ 790997 h 1727144"/>
                <a:gd name="connsiteX0-21" fmla="*/ 7672 w 1516692"/>
                <a:gd name="connsiteY0-22" fmla="*/ 790971 h 1727085"/>
                <a:gd name="connsiteX1-23" fmla="*/ 1473829 w 1516692"/>
                <a:gd name="connsiteY1-24" fmla="*/ 9 h 1727085"/>
                <a:gd name="connsiteX2-25" fmla="*/ 1154729 w 1516692"/>
                <a:gd name="connsiteY2-26" fmla="*/ 805485 h 1727085"/>
                <a:gd name="connsiteX3-27" fmla="*/ 907772 w 1516692"/>
                <a:gd name="connsiteY3-28" fmla="*/ 1727075 h 1727085"/>
                <a:gd name="connsiteX4-29" fmla="*/ 7672 w 1516692"/>
                <a:gd name="connsiteY4-30" fmla="*/ 790971 h 1727085"/>
                <a:gd name="connsiteX0-31" fmla="*/ 17232 w 916832"/>
                <a:gd name="connsiteY0-32" fmla="*/ 362964 h 1757227"/>
                <a:gd name="connsiteX1-33" fmla="*/ 902817 w 916832"/>
                <a:gd name="connsiteY1-34" fmla="*/ 21945 h 1757227"/>
                <a:gd name="connsiteX2-35" fmla="*/ 583717 w 916832"/>
                <a:gd name="connsiteY2-36" fmla="*/ 827421 h 1757227"/>
                <a:gd name="connsiteX3-37" fmla="*/ 336760 w 916832"/>
                <a:gd name="connsiteY3-38" fmla="*/ 1749011 h 1757227"/>
                <a:gd name="connsiteX4-39" fmla="*/ 17232 w 916832"/>
                <a:gd name="connsiteY4-40" fmla="*/ 362964 h 1757227"/>
                <a:gd name="connsiteX0-41" fmla="*/ 67305 w 966905"/>
                <a:gd name="connsiteY0-42" fmla="*/ 357294 h 1289288"/>
                <a:gd name="connsiteX1-43" fmla="*/ 952890 w 966905"/>
                <a:gd name="connsiteY1-44" fmla="*/ 16275 h 1289288"/>
                <a:gd name="connsiteX2-45" fmla="*/ 633790 w 966905"/>
                <a:gd name="connsiteY2-46" fmla="*/ 821751 h 1289288"/>
                <a:gd name="connsiteX3-47" fmla="*/ 125576 w 966905"/>
                <a:gd name="connsiteY3-48" fmla="*/ 1249856 h 1289288"/>
                <a:gd name="connsiteX4-49" fmla="*/ 67305 w 966905"/>
                <a:gd name="connsiteY4-50" fmla="*/ 357294 h 1289288"/>
                <a:gd name="connsiteX0-51" fmla="*/ 67305 w 1120923"/>
                <a:gd name="connsiteY0-52" fmla="*/ 578161 h 1510155"/>
                <a:gd name="connsiteX1-53" fmla="*/ 952890 w 1120923"/>
                <a:gd name="connsiteY1-54" fmla="*/ 237142 h 1510155"/>
                <a:gd name="connsiteX2-55" fmla="*/ 633790 w 1120923"/>
                <a:gd name="connsiteY2-56" fmla="*/ 1042618 h 1510155"/>
                <a:gd name="connsiteX3-57" fmla="*/ 125576 w 1120923"/>
                <a:gd name="connsiteY3-58" fmla="*/ 1470723 h 1510155"/>
                <a:gd name="connsiteX4-59" fmla="*/ 67305 w 1120923"/>
                <a:gd name="connsiteY4-60" fmla="*/ 578161 h 1510155"/>
                <a:gd name="connsiteX0-61" fmla="*/ 67305 w 1082631"/>
                <a:gd name="connsiteY0-62" fmla="*/ 578161 h 1510155"/>
                <a:gd name="connsiteX1-63" fmla="*/ 952890 w 1082631"/>
                <a:gd name="connsiteY1-64" fmla="*/ 237142 h 1510155"/>
                <a:gd name="connsiteX2-65" fmla="*/ 633790 w 1082631"/>
                <a:gd name="connsiteY2-66" fmla="*/ 1042618 h 1510155"/>
                <a:gd name="connsiteX3-67" fmla="*/ 125576 w 1082631"/>
                <a:gd name="connsiteY3-68" fmla="*/ 1470723 h 1510155"/>
                <a:gd name="connsiteX4-69" fmla="*/ 67305 w 1082631"/>
                <a:gd name="connsiteY4-70" fmla="*/ 578161 h 1510155"/>
                <a:gd name="connsiteX0-71" fmla="*/ 67305 w 1022843"/>
                <a:gd name="connsiteY0-72" fmla="*/ 597144 h 1529138"/>
                <a:gd name="connsiteX1-73" fmla="*/ 952890 w 1022843"/>
                <a:gd name="connsiteY1-74" fmla="*/ 256125 h 1529138"/>
                <a:gd name="connsiteX2-75" fmla="*/ 633790 w 1022843"/>
                <a:gd name="connsiteY2-76" fmla="*/ 1061601 h 1529138"/>
                <a:gd name="connsiteX3-77" fmla="*/ 125576 w 1022843"/>
                <a:gd name="connsiteY3-78" fmla="*/ 1489706 h 1529138"/>
                <a:gd name="connsiteX4-79" fmla="*/ 67305 w 1022843"/>
                <a:gd name="connsiteY4-80" fmla="*/ 597144 h 1529138"/>
                <a:gd name="connsiteX0-81" fmla="*/ 35178 w 990716"/>
                <a:gd name="connsiteY0-82" fmla="*/ 706929 h 1638923"/>
                <a:gd name="connsiteX1-83" fmla="*/ 920763 w 990716"/>
                <a:gd name="connsiteY1-84" fmla="*/ 365910 h 1638923"/>
                <a:gd name="connsiteX2-85" fmla="*/ 601663 w 990716"/>
                <a:gd name="connsiteY2-86" fmla="*/ 1171386 h 1638923"/>
                <a:gd name="connsiteX3-87" fmla="*/ 93449 w 990716"/>
                <a:gd name="connsiteY3-88" fmla="*/ 1599491 h 1638923"/>
                <a:gd name="connsiteX4-89" fmla="*/ 35178 w 990716"/>
                <a:gd name="connsiteY4-90" fmla="*/ 706929 h 1638923"/>
                <a:gd name="connsiteX0-91" fmla="*/ 84888 w 1040426"/>
                <a:gd name="connsiteY0-92" fmla="*/ 595487 h 1483573"/>
                <a:gd name="connsiteX1-93" fmla="*/ 970473 w 1040426"/>
                <a:gd name="connsiteY1-94" fmla="*/ 254468 h 1483573"/>
                <a:gd name="connsiteX2-95" fmla="*/ 651373 w 1040426"/>
                <a:gd name="connsiteY2-96" fmla="*/ 1059944 h 1483573"/>
                <a:gd name="connsiteX3-97" fmla="*/ 99616 w 1040426"/>
                <a:gd name="connsiteY3-98" fmla="*/ 1429992 h 1483573"/>
                <a:gd name="connsiteX4-99" fmla="*/ 84888 w 1040426"/>
                <a:gd name="connsiteY4-100" fmla="*/ 595487 h 1483573"/>
                <a:gd name="connsiteX0-101" fmla="*/ 66779 w 1022317"/>
                <a:gd name="connsiteY0-102" fmla="*/ 684992 h 1573078"/>
                <a:gd name="connsiteX1-103" fmla="*/ 952364 w 1022317"/>
                <a:gd name="connsiteY1-104" fmla="*/ 343973 h 1573078"/>
                <a:gd name="connsiteX2-105" fmla="*/ 633264 w 1022317"/>
                <a:gd name="connsiteY2-106" fmla="*/ 1149449 h 1573078"/>
                <a:gd name="connsiteX3-107" fmla="*/ 81507 w 1022317"/>
                <a:gd name="connsiteY3-108" fmla="*/ 1519497 h 1573078"/>
                <a:gd name="connsiteX4-109" fmla="*/ 66779 w 1022317"/>
                <a:gd name="connsiteY4-110" fmla="*/ 684992 h 1573078"/>
                <a:gd name="connsiteX0-111" fmla="*/ 88996 w 1099434"/>
                <a:gd name="connsiteY0-112" fmla="*/ 644350 h 1532436"/>
                <a:gd name="connsiteX1-113" fmla="*/ 1032638 w 1099434"/>
                <a:gd name="connsiteY1-114" fmla="*/ 245274 h 1532436"/>
                <a:gd name="connsiteX2-115" fmla="*/ 655481 w 1099434"/>
                <a:gd name="connsiteY2-116" fmla="*/ 1108807 h 1532436"/>
                <a:gd name="connsiteX3-117" fmla="*/ 103724 w 1099434"/>
                <a:gd name="connsiteY3-118" fmla="*/ 1478855 h 1532436"/>
                <a:gd name="connsiteX4-119" fmla="*/ 88996 w 1099434"/>
                <a:gd name="connsiteY4-120" fmla="*/ 644350 h 1532436"/>
                <a:gd name="connsiteX0-121" fmla="*/ 113991 w 1124429"/>
                <a:gd name="connsiteY0-122" fmla="*/ 765632 h 1653718"/>
                <a:gd name="connsiteX1-123" fmla="*/ 1057633 w 1124429"/>
                <a:gd name="connsiteY1-124" fmla="*/ 366556 h 1653718"/>
                <a:gd name="connsiteX2-125" fmla="*/ 680476 w 1124429"/>
                <a:gd name="connsiteY2-126" fmla="*/ 1230089 h 1653718"/>
                <a:gd name="connsiteX3-127" fmla="*/ 128719 w 1124429"/>
                <a:gd name="connsiteY3-128" fmla="*/ 1600137 h 1653718"/>
                <a:gd name="connsiteX4-129" fmla="*/ 113991 w 1124429"/>
                <a:gd name="connsiteY4-130" fmla="*/ 765632 h 1653718"/>
                <a:gd name="connsiteX0-131" fmla="*/ 107702 w 1118140"/>
                <a:gd name="connsiteY0-132" fmla="*/ 761692 h 1649778"/>
                <a:gd name="connsiteX1-133" fmla="*/ 1051344 w 1118140"/>
                <a:gd name="connsiteY1-134" fmla="*/ 362616 h 1649778"/>
                <a:gd name="connsiteX2-135" fmla="*/ 674187 w 1118140"/>
                <a:gd name="connsiteY2-136" fmla="*/ 1226149 h 1649778"/>
                <a:gd name="connsiteX3-137" fmla="*/ 122430 w 1118140"/>
                <a:gd name="connsiteY3-138" fmla="*/ 1596197 h 1649778"/>
                <a:gd name="connsiteX4-139" fmla="*/ 107702 w 1118140"/>
                <a:gd name="connsiteY4-140" fmla="*/ 761692 h 1649778"/>
                <a:gd name="connsiteX0-141" fmla="*/ 89232 w 1114646"/>
                <a:gd name="connsiteY0-142" fmla="*/ 507116 h 1410789"/>
                <a:gd name="connsiteX1-143" fmla="*/ 1105445 w 1114646"/>
                <a:gd name="connsiteY1-144" fmla="*/ 122555 h 1410789"/>
                <a:gd name="connsiteX2-145" fmla="*/ 728288 w 1114646"/>
                <a:gd name="connsiteY2-146" fmla="*/ 986088 h 1410789"/>
                <a:gd name="connsiteX3-147" fmla="*/ 176531 w 1114646"/>
                <a:gd name="connsiteY3-148" fmla="*/ 1356136 h 1410789"/>
                <a:gd name="connsiteX4-149" fmla="*/ 89232 w 1114646"/>
                <a:gd name="connsiteY4-150" fmla="*/ 507116 h 1410789"/>
                <a:gd name="connsiteX0-151" fmla="*/ 89232 w 1175988"/>
                <a:gd name="connsiteY0-152" fmla="*/ 721370 h 1625043"/>
                <a:gd name="connsiteX1-153" fmla="*/ 1105445 w 1175988"/>
                <a:gd name="connsiteY1-154" fmla="*/ 336809 h 1625043"/>
                <a:gd name="connsiteX2-155" fmla="*/ 728288 w 1175988"/>
                <a:gd name="connsiteY2-156" fmla="*/ 1200342 h 1625043"/>
                <a:gd name="connsiteX3-157" fmla="*/ 176531 w 1175988"/>
                <a:gd name="connsiteY3-158" fmla="*/ 1570390 h 1625043"/>
                <a:gd name="connsiteX4-159" fmla="*/ 89232 w 1175988"/>
                <a:gd name="connsiteY4-160" fmla="*/ 721370 h 1625043"/>
                <a:gd name="connsiteX0-161" fmla="*/ 38984 w 1125740"/>
                <a:gd name="connsiteY0-162" fmla="*/ 727644 h 1631317"/>
                <a:gd name="connsiteX1-163" fmla="*/ 1055197 w 1125740"/>
                <a:gd name="connsiteY1-164" fmla="*/ 343083 h 1631317"/>
                <a:gd name="connsiteX2-165" fmla="*/ 678040 w 1125740"/>
                <a:gd name="connsiteY2-166" fmla="*/ 1206616 h 1631317"/>
                <a:gd name="connsiteX3-167" fmla="*/ 126283 w 1125740"/>
                <a:gd name="connsiteY3-168" fmla="*/ 1576664 h 1631317"/>
                <a:gd name="connsiteX4-169" fmla="*/ 38984 w 1125740"/>
                <a:gd name="connsiteY4-170" fmla="*/ 727644 h 1631317"/>
                <a:gd name="connsiteX0-171" fmla="*/ 82819 w 1169575"/>
                <a:gd name="connsiteY0-172" fmla="*/ 722740 h 1626413"/>
                <a:gd name="connsiteX1-173" fmla="*/ 1099032 w 1169575"/>
                <a:gd name="connsiteY1-174" fmla="*/ 338179 h 1626413"/>
                <a:gd name="connsiteX2-175" fmla="*/ 721875 w 1169575"/>
                <a:gd name="connsiteY2-176" fmla="*/ 1201712 h 1626413"/>
                <a:gd name="connsiteX3-177" fmla="*/ 170118 w 1169575"/>
                <a:gd name="connsiteY3-178" fmla="*/ 1571760 h 1626413"/>
                <a:gd name="connsiteX4-179" fmla="*/ 82819 w 1169575"/>
                <a:gd name="connsiteY4-180" fmla="*/ 722740 h 1626413"/>
                <a:gd name="connsiteX0-181" fmla="*/ 82819 w 1169575"/>
                <a:gd name="connsiteY0-182" fmla="*/ 722740 h 1626413"/>
                <a:gd name="connsiteX1-183" fmla="*/ 1099032 w 1169575"/>
                <a:gd name="connsiteY1-184" fmla="*/ 338179 h 1626413"/>
                <a:gd name="connsiteX2-185" fmla="*/ 721875 w 1169575"/>
                <a:gd name="connsiteY2-186" fmla="*/ 1201712 h 1626413"/>
                <a:gd name="connsiteX3-187" fmla="*/ 170118 w 1169575"/>
                <a:gd name="connsiteY3-188" fmla="*/ 1571760 h 1626413"/>
                <a:gd name="connsiteX4-189" fmla="*/ 82819 w 1169575"/>
                <a:gd name="connsiteY4-190" fmla="*/ 722740 h 1626413"/>
                <a:gd name="connsiteX0-191" fmla="*/ 124502 w 1211258"/>
                <a:gd name="connsiteY0-192" fmla="*/ 722740 h 1626413"/>
                <a:gd name="connsiteX1-193" fmla="*/ 1140715 w 1211258"/>
                <a:gd name="connsiteY1-194" fmla="*/ 338179 h 1626413"/>
                <a:gd name="connsiteX2-195" fmla="*/ 763558 w 1211258"/>
                <a:gd name="connsiteY2-196" fmla="*/ 1201712 h 1626413"/>
                <a:gd name="connsiteX3-197" fmla="*/ 211801 w 1211258"/>
                <a:gd name="connsiteY3-198" fmla="*/ 1571760 h 1626413"/>
                <a:gd name="connsiteX4-199" fmla="*/ 124502 w 1211258"/>
                <a:gd name="connsiteY4-200" fmla="*/ 722740 h 1626413"/>
                <a:gd name="connsiteX0-201" fmla="*/ 124502 w 1211258"/>
                <a:gd name="connsiteY0-202" fmla="*/ 752275 h 1655948"/>
                <a:gd name="connsiteX1-203" fmla="*/ 1140715 w 1211258"/>
                <a:gd name="connsiteY1-204" fmla="*/ 367714 h 1655948"/>
                <a:gd name="connsiteX2-205" fmla="*/ 763558 w 1211258"/>
                <a:gd name="connsiteY2-206" fmla="*/ 1231247 h 1655948"/>
                <a:gd name="connsiteX3-207" fmla="*/ 211801 w 1211258"/>
                <a:gd name="connsiteY3-208" fmla="*/ 1601295 h 1655948"/>
                <a:gd name="connsiteX4-209" fmla="*/ 124502 w 1211258"/>
                <a:gd name="connsiteY4-210" fmla="*/ 752275 h 1655948"/>
                <a:gd name="connsiteX0-211" fmla="*/ 139554 w 1100895"/>
                <a:gd name="connsiteY0-212" fmla="*/ 558955 h 1431224"/>
                <a:gd name="connsiteX1-213" fmla="*/ 1093268 w 1100895"/>
                <a:gd name="connsiteY1-214" fmla="*/ 145151 h 1431224"/>
                <a:gd name="connsiteX2-215" fmla="*/ 716111 w 1100895"/>
                <a:gd name="connsiteY2-216" fmla="*/ 1008684 h 1431224"/>
                <a:gd name="connsiteX3-217" fmla="*/ 164354 w 1100895"/>
                <a:gd name="connsiteY3-218" fmla="*/ 1378732 h 1431224"/>
                <a:gd name="connsiteX4-219" fmla="*/ 139554 w 1100895"/>
                <a:gd name="connsiteY4-220" fmla="*/ 558955 h 1431224"/>
                <a:gd name="connsiteX0-221" fmla="*/ 139554 w 1143176"/>
                <a:gd name="connsiteY0-222" fmla="*/ 740395 h 1612664"/>
                <a:gd name="connsiteX1-223" fmla="*/ 1093268 w 1143176"/>
                <a:gd name="connsiteY1-224" fmla="*/ 326591 h 1612664"/>
                <a:gd name="connsiteX2-225" fmla="*/ 716111 w 1143176"/>
                <a:gd name="connsiteY2-226" fmla="*/ 1190124 h 1612664"/>
                <a:gd name="connsiteX3-227" fmla="*/ 164354 w 1143176"/>
                <a:gd name="connsiteY3-228" fmla="*/ 1560172 h 1612664"/>
                <a:gd name="connsiteX4-229" fmla="*/ 139554 w 1143176"/>
                <a:gd name="connsiteY4-230" fmla="*/ 740395 h 1612664"/>
                <a:gd name="connsiteX0-231" fmla="*/ 139554 w 1143176"/>
                <a:gd name="connsiteY0-232" fmla="*/ 817520 h 1689789"/>
                <a:gd name="connsiteX1-233" fmla="*/ 1093268 w 1143176"/>
                <a:gd name="connsiteY1-234" fmla="*/ 403716 h 1689789"/>
                <a:gd name="connsiteX2-235" fmla="*/ 716111 w 1143176"/>
                <a:gd name="connsiteY2-236" fmla="*/ 1267249 h 1689789"/>
                <a:gd name="connsiteX3-237" fmla="*/ 164354 w 1143176"/>
                <a:gd name="connsiteY3-238" fmla="*/ 1637297 h 1689789"/>
                <a:gd name="connsiteX4-239" fmla="*/ 139554 w 1143176"/>
                <a:gd name="connsiteY4-240" fmla="*/ 817520 h 1689789"/>
                <a:gd name="connsiteX0-241" fmla="*/ 138613 w 1099266"/>
                <a:gd name="connsiteY0-242" fmla="*/ 652318 h 1530808"/>
                <a:gd name="connsiteX1-243" fmla="*/ 1092327 w 1099266"/>
                <a:gd name="connsiteY1-244" fmla="*/ 238514 h 1530808"/>
                <a:gd name="connsiteX2-245" fmla="*/ 693395 w 1099266"/>
                <a:gd name="connsiteY2-246" fmla="*/ 1118801 h 1530808"/>
                <a:gd name="connsiteX3-247" fmla="*/ 163413 w 1099266"/>
                <a:gd name="connsiteY3-248" fmla="*/ 1472095 h 1530808"/>
                <a:gd name="connsiteX4-249" fmla="*/ 138613 w 1099266"/>
                <a:gd name="connsiteY4-250" fmla="*/ 652318 h 1530808"/>
                <a:gd name="connsiteX0-251" fmla="*/ 138613 w 1099389"/>
                <a:gd name="connsiteY0-252" fmla="*/ 652318 h 1530808"/>
                <a:gd name="connsiteX1-253" fmla="*/ 1092327 w 1099389"/>
                <a:gd name="connsiteY1-254" fmla="*/ 238514 h 1530808"/>
                <a:gd name="connsiteX2-255" fmla="*/ 693395 w 1099389"/>
                <a:gd name="connsiteY2-256" fmla="*/ 1118801 h 1530808"/>
                <a:gd name="connsiteX3-257" fmla="*/ 163413 w 1099389"/>
                <a:gd name="connsiteY3-258" fmla="*/ 1472095 h 1530808"/>
                <a:gd name="connsiteX4-259" fmla="*/ 138613 w 1099389"/>
                <a:gd name="connsiteY4-260" fmla="*/ 652318 h 1530808"/>
                <a:gd name="connsiteX0-261" fmla="*/ 138613 w 1111719"/>
                <a:gd name="connsiteY0-262" fmla="*/ 815493 h 1693983"/>
                <a:gd name="connsiteX1-263" fmla="*/ 1092327 w 1111719"/>
                <a:gd name="connsiteY1-264" fmla="*/ 401689 h 1693983"/>
                <a:gd name="connsiteX2-265" fmla="*/ 693395 w 1111719"/>
                <a:gd name="connsiteY2-266" fmla="*/ 1281976 h 1693983"/>
                <a:gd name="connsiteX3-267" fmla="*/ 163413 w 1111719"/>
                <a:gd name="connsiteY3-268" fmla="*/ 1635270 h 1693983"/>
                <a:gd name="connsiteX4-269" fmla="*/ 138613 w 1111719"/>
                <a:gd name="connsiteY4-270" fmla="*/ 815493 h 1693983"/>
                <a:gd name="connsiteX0-271" fmla="*/ 138613 w 1111719"/>
                <a:gd name="connsiteY0-272" fmla="*/ 815493 h 1676291"/>
                <a:gd name="connsiteX1-273" fmla="*/ 1092327 w 1111719"/>
                <a:gd name="connsiteY1-274" fmla="*/ 401689 h 1676291"/>
                <a:gd name="connsiteX2-275" fmla="*/ 693395 w 1111719"/>
                <a:gd name="connsiteY2-276" fmla="*/ 1281976 h 1676291"/>
                <a:gd name="connsiteX3-277" fmla="*/ 163413 w 1111719"/>
                <a:gd name="connsiteY3-278" fmla="*/ 1635270 h 1676291"/>
                <a:gd name="connsiteX4-279" fmla="*/ 138613 w 1111719"/>
                <a:gd name="connsiteY4-280" fmla="*/ 815493 h 1676291"/>
                <a:gd name="connsiteX0-281" fmla="*/ 134851 w 1093206"/>
                <a:gd name="connsiteY0-282" fmla="*/ 651050 h 1505647"/>
                <a:gd name="connsiteX1-283" fmla="*/ 1088565 w 1093206"/>
                <a:gd name="connsiteY1-284" fmla="*/ 237246 h 1505647"/>
                <a:gd name="connsiteX2-285" fmla="*/ 600590 w 1093206"/>
                <a:gd name="connsiteY2-286" fmla="*/ 1095381 h 1505647"/>
                <a:gd name="connsiteX3-287" fmla="*/ 159651 w 1093206"/>
                <a:gd name="connsiteY3-288" fmla="*/ 1470827 h 1505647"/>
                <a:gd name="connsiteX4-289" fmla="*/ 134851 w 1093206"/>
                <a:gd name="connsiteY4-290" fmla="*/ 651050 h 1505647"/>
                <a:gd name="connsiteX0-291" fmla="*/ 134851 w 1115875"/>
                <a:gd name="connsiteY0-292" fmla="*/ 828674 h 1683271"/>
                <a:gd name="connsiteX1-293" fmla="*/ 1088565 w 1115875"/>
                <a:gd name="connsiteY1-294" fmla="*/ 414870 h 1683271"/>
                <a:gd name="connsiteX2-295" fmla="*/ 600590 w 1115875"/>
                <a:gd name="connsiteY2-296" fmla="*/ 1273005 h 1683271"/>
                <a:gd name="connsiteX3-297" fmla="*/ 159651 w 1115875"/>
                <a:gd name="connsiteY3-298" fmla="*/ 1648451 h 1683271"/>
                <a:gd name="connsiteX4-299" fmla="*/ 134851 w 1115875"/>
                <a:gd name="connsiteY4-300" fmla="*/ 828674 h 1683271"/>
                <a:gd name="connsiteX0-301" fmla="*/ 134851 w 1132788"/>
                <a:gd name="connsiteY0-302" fmla="*/ 828674 h 1683271"/>
                <a:gd name="connsiteX1-303" fmla="*/ 1088565 w 1132788"/>
                <a:gd name="connsiteY1-304" fmla="*/ 414870 h 1683271"/>
                <a:gd name="connsiteX2-305" fmla="*/ 600590 w 1132788"/>
                <a:gd name="connsiteY2-306" fmla="*/ 1273005 h 1683271"/>
                <a:gd name="connsiteX3-307" fmla="*/ 159651 w 1132788"/>
                <a:gd name="connsiteY3-308" fmla="*/ 1648451 h 1683271"/>
                <a:gd name="connsiteX4-309" fmla="*/ 134851 w 1132788"/>
                <a:gd name="connsiteY4-310" fmla="*/ 828674 h 1683271"/>
                <a:gd name="connsiteX0-311" fmla="*/ 134851 w 1122771"/>
                <a:gd name="connsiteY0-312" fmla="*/ 828674 h 1729682"/>
                <a:gd name="connsiteX1-313" fmla="*/ 1088565 w 1122771"/>
                <a:gd name="connsiteY1-314" fmla="*/ 414870 h 1729682"/>
                <a:gd name="connsiteX2-315" fmla="*/ 600590 w 1122771"/>
                <a:gd name="connsiteY2-316" fmla="*/ 1273005 h 1729682"/>
                <a:gd name="connsiteX3-317" fmla="*/ 159651 w 1122771"/>
                <a:gd name="connsiteY3-318" fmla="*/ 1648451 h 1729682"/>
                <a:gd name="connsiteX4-319" fmla="*/ 134851 w 1122771"/>
                <a:gd name="connsiteY4-320" fmla="*/ 828674 h 1729682"/>
                <a:gd name="connsiteX0-321" fmla="*/ 133733 w 1121653"/>
                <a:gd name="connsiteY0-322" fmla="*/ 828674 h 1705461"/>
                <a:gd name="connsiteX1-323" fmla="*/ 1087447 w 1121653"/>
                <a:gd name="connsiteY1-324" fmla="*/ 414870 h 1705461"/>
                <a:gd name="connsiteX2-325" fmla="*/ 599472 w 1121653"/>
                <a:gd name="connsiteY2-326" fmla="*/ 1273005 h 1705461"/>
                <a:gd name="connsiteX3-327" fmla="*/ 158533 w 1121653"/>
                <a:gd name="connsiteY3-328" fmla="*/ 1648451 h 1705461"/>
                <a:gd name="connsiteX4-329" fmla="*/ 133733 w 1121653"/>
                <a:gd name="connsiteY4-330" fmla="*/ 828674 h 1705461"/>
                <a:gd name="connsiteX0-331" fmla="*/ 133733 w 1125327"/>
                <a:gd name="connsiteY0-332" fmla="*/ 828674 h 1671108"/>
                <a:gd name="connsiteX1-333" fmla="*/ 1087447 w 1125327"/>
                <a:gd name="connsiteY1-334" fmla="*/ 414870 h 1671108"/>
                <a:gd name="connsiteX2-335" fmla="*/ 599472 w 1125327"/>
                <a:gd name="connsiteY2-336" fmla="*/ 1273005 h 1671108"/>
                <a:gd name="connsiteX3-337" fmla="*/ 158533 w 1125327"/>
                <a:gd name="connsiteY3-338" fmla="*/ 1648451 h 1671108"/>
                <a:gd name="connsiteX4-339" fmla="*/ 133733 w 1125327"/>
                <a:gd name="connsiteY4-340" fmla="*/ 828674 h 167110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2" name="椭圆 31"/>
            <p:cNvSpPr/>
            <p:nvPr/>
          </p:nvSpPr>
          <p:spPr>
            <a:xfrm rot="20475942">
              <a:off x="3406806" y="3918384"/>
              <a:ext cx="208252" cy="21602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3" name="椭圆 32"/>
            <p:cNvSpPr/>
            <p:nvPr/>
          </p:nvSpPr>
          <p:spPr>
            <a:xfrm rot="20475942">
              <a:off x="3583475" y="3870331"/>
              <a:ext cx="264856" cy="26043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4" name="椭圆 33"/>
            <p:cNvSpPr/>
            <p:nvPr/>
          </p:nvSpPr>
          <p:spPr>
            <a:xfrm rot="20475942">
              <a:off x="3785918" y="3905667"/>
              <a:ext cx="264856" cy="26043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5" name="椭圆 34"/>
            <p:cNvSpPr/>
            <p:nvPr/>
          </p:nvSpPr>
          <p:spPr>
            <a:xfrm rot="20475942">
              <a:off x="3951202" y="4017607"/>
              <a:ext cx="289739" cy="30364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36" name="椭圆 35"/>
            <p:cNvSpPr/>
            <p:nvPr/>
          </p:nvSpPr>
          <p:spPr>
            <a:xfrm rot="20475942">
              <a:off x="4109475" y="4134635"/>
              <a:ext cx="367266" cy="32942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400">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grpSp>
      <p:cxnSp>
        <p:nvCxnSpPr>
          <p:cNvPr id="37" name="直接连接符 36"/>
          <p:cNvCxnSpPr/>
          <p:nvPr/>
        </p:nvCxnSpPr>
        <p:spPr>
          <a:xfrm flipH="1">
            <a:off x="3726067" y="4671486"/>
            <a:ext cx="1356365" cy="12700"/>
          </a:xfrm>
          <a:prstGeom prst="line">
            <a:avLst/>
          </a:prstGeom>
          <a:ln w="6350">
            <a:solidFill>
              <a:srgbClr val="5376D5">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矩形 1"/>
          <p:cNvSpPr>
            <a:spLocks noChangeArrowheads="1"/>
          </p:cNvSpPr>
          <p:nvPr/>
        </p:nvSpPr>
        <p:spPr bwMode="auto">
          <a:xfrm>
            <a:off x="1122658" y="4256622"/>
            <a:ext cx="25244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lang="zh-CN" altLang="en-US" sz="1200" kern="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特别伴有定位体征，颅内压持续升高，以及发热等即应想到硬膜下积水的可能</a:t>
            </a:r>
            <a:endParaRPr lang="zh-CN" altLang="en-US" sz="1200" kern="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cxnSp>
        <p:nvCxnSpPr>
          <p:cNvPr id="39" name="直接连接符 38"/>
          <p:cNvCxnSpPr/>
          <p:nvPr/>
        </p:nvCxnSpPr>
        <p:spPr>
          <a:xfrm flipH="1">
            <a:off x="7107458" y="5568952"/>
            <a:ext cx="1417729" cy="0"/>
          </a:xfrm>
          <a:prstGeom prst="line">
            <a:avLst/>
          </a:prstGeom>
          <a:ln w="6350">
            <a:solidFill>
              <a:srgbClr val="5376D5">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矩形 1"/>
          <p:cNvSpPr>
            <a:spLocks noChangeArrowheads="1"/>
          </p:cNvSpPr>
          <p:nvPr/>
        </p:nvSpPr>
        <p:spPr bwMode="auto">
          <a:xfrm>
            <a:off x="8616082" y="5141388"/>
            <a:ext cx="25244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lang="zh-CN" altLang="en-US" sz="1200" kern="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流脑虽来势凶猛，发病急剧，但只要掌握发病规律，采取综合措施是可以预防的</a:t>
            </a:r>
            <a:endParaRPr lang="zh-CN" altLang="en-US" sz="1200" kern="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cxnSp>
        <p:nvCxnSpPr>
          <p:cNvPr id="41" name="直接连接符 40"/>
          <p:cNvCxnSpPr/>
          <p:nvPr/>
        </p:nvCxnSpPr>
        <p:spPr>
          <a:xfrm flipH="1">
            <a:off x="7107458" y="3979333"/>
            <a:ext cx="1417729" cy="0"/>
          </a:xfrm>
          <a:prstGeom prst="line">
            <a:avLst/>
          </a:prstGeom>
          <a:ln w="6350">
            <a:solidFill>
              <a:srgbClr val="5376D5">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矩形 1"/>
          <p:cNvSpPr>
            <a:spLocks noChangeArrowheads="1"/>
          </p:cNvSpPr>
          <p:nvPr/>
        </p:nvSpPr>
        <p:spPr bwMode="auto">
          <a:xfrm>
            <a:off x="8616082" y="3551770"/>
            <a:ext cx="25244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lang="zh-CN" altLang="en-US" sz="1200" kern="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化脓性迁延性病变有结合膜炎、全眼炎、中耳炎、关节炎、肺炎、脓胸、心内膜炎、心包炎、睾丸炎等</a:t>
            </a:r>
            <a:endParaRPr lang="zh-CN" altLang="en-US" sz="1200" kern="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cxnSp>
        <p:nvCxnSpPr>
          <p:cNvPr id="43" name="直接连接符 42"/>
          <p:cNvCxnSpPr/>
          <p:nvPr/>
        </p:nvCxnSpPr>
        <p:spPr>
          <a:xfrm flipH="1">
            <a:off x="3726067" y="2954870"/>
            <a:ext cx="1356365" cy="12700"/>
          </a:xfrm>
          <a:prstGeom prst="line">
            <a:avLst/>
          </a:prstGeom>
          <a:ln w="6350">
            <a:solidFill>
              <a:srgbClr val="5376D5">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矩形 1"/>
          <p:cNvSpPr>
            <a:spLocks noChangeArrowheads="1"/>
          </p:cNvSpPr>
          <p:nvPr/>
        </p:nvSpPr>
        <p:spPr bwMode="auto">
          <a:xfrm>
            <a:off x="1122658" y="2540002"/>
            <a:ext cx="25244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lang="zh-CN" altLang="en-US" sz="1200" kern="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多见于</a:t>
            </a:r>
            <a:r>
              <a:rPr lang="en-US" altLang="zh-CN" sz="1200" kern="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1-2</a:t>
            </a:r>
            <a:r>
              <a:rPr lang="zh-CN" altLang="en-US" sz="1200" kern="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岁的幼儿。当及时和适当的治疗效果不满意，恢复期出现抽搐，喷射性呕吐</a:t>
            </a:r>
            <a:endParaRPr lang="zh-CN" altLang="en-US" sz="1200" kern="0" dirty="0">
              <a:solidFill>
                <a:schemeClr val="tx1">
                  <a:lumMod val="50000"/>
                  <a:lumOff val="50000"/>
                </a:schemeClr>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
        <p:nvSpPr>
          <p:cNvPr id="45" name="文本框 44"/>
          <p:cNvSpPr txBox="1"/>
          <p:nvPr/>
        </p:nvSpPr>
        <p:spPr>
          <a:xfrm>
            <a:off x="5086211" y="0"/>
            <a:ext cx="2019579" cy="578539"/>
          </a:xfrm>
          <a:prstGeom prst="rect">
            <a:avLst/>
          </a:prstGeom>
          <a:solidFill>
            <a:srgbClr val="2B6DFF"/>
          </a:solidFill>
        </p:spPr>
        <p:txBody>
          <a:bodyPr wrap="none" rtlCol="0">
            <a:noAutofit/>
            <a:scene3d>
              <a:camera prst="orthographicFront"/>
              <a:lightRig rig="threePt" dir="t"/>
            </a:scene3d>
            <a:sp3d contourW="12700"/>
          </a:bodyPr>
          <a:lstStyle/>
          <a:p>
            <a:pPr algn="dist"/>
            <a:r>
              <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rPr>
              <a:t>疾病预防</a:t>
            </a:r>
            <a:endParaRPr lang="zh-CN" altLang="en-US" sz="3000" spc="600" dirty="0">
              <a:solidFill>
                <a:schemeClr val="bg1"/>
              </a:solidFill>
              <a:latin typeface="zihun59hao-chuangcuhei" panose="00000500000000000000" pitchFamily="2" charset="-122"/>
              <a:ea typeface="zihun59hao-chuangcuhei" panose="00000500000000000000" pitchFamily="2" charset="-122"/>
              <a:cs typeface="+mn-ea"/>
              <a:sym typeface="zihun59hao-chuangcuhe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8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4/3*#ppt_w"/>
                                          </p:val>
                                        </p:tav>
                                        <p:tav tm="100000">
                                          <p:val>
                                            <p:strVal val="#ppt_w"/>
                                          </p:val>
                                        </p:tav>
                                      </p:tavLst>
                                    </p:anim>
                                    <p:anim calcmode="lin" valueType="num">
                                      <p:cBhvr>
                                        <p:cTn id="13" dur="500" fill="hold"/>
                                        <p:tgtEl>
                                          <p:spTgt spid="2"/>
                                        </p:tgtEl>
                                        <p:attrNameLst>
                                          <p:attrName>ppt_h</p:attrName>
                                        </p:attrNameLst>
                                      </p:cBhvr>
                                      <p:tavLst>
                                        <p:tav tm="0">
                                          <p:val>
                                            <p:strVal val="4/3*#ppt_h"/>
                                          </p:val>
                                        </p:tav>
                                        <p:tav tm="100000">
                                          <p:val>
                                            <p:strVal val="#ppt_h"/>
                                          </p:val>
                                        </p:tav>
                                      </p:tavLst>
                                    </p:anim>
                                  </p:childTnLst>
                                </p:cTn>
                              </p:par>
                            </p:childTnLst>
                          </p:cTn>
                        </p:par>
                        <p:par>
                          <p:cTn id="14" fill="hold">
                            <p:stCondLst>
                              <p:cond delay="1000"/>
                            </p:stCondLst>
                            <p:childTnLst>
                              <p:par>
                                <p:cTn id="15" presetID="23" presetClass="entr" presetSubtype="28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4/3*#ppt_w"/>
                                          </p:val>
                                        </p:tav>
                                        <p:tav tm="100000">
                                          <p:val>
                                            <p:strVal val="#ppt_w"/>
                                          </p:val>
                                        </p:tav>
                                      </p:tavLst>
                                    </p:anim>
                                    <p:anim calcmode="lin" valueType="num">
                                      <p:cBhvr>
                                        <p:cTn id="18" dur="500" fill="hold"/>
                                        <p:tgtEl>
                                          <p:spTgt spid="4"/>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23" presetClass="entr" presetSubtype="28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strVal val="4/3*#ppt_w"/>
                                          </p:val>
                                        </p:tav>
                                        <p:tav tm="100000">
                                          <p:val>
                                            <p:strVal val="#ppt_w"/>
                                          </p:val>
                                        </p:tav>
                                      </p:tavLst>
                                    </p:anim>
                                    <p:anim calcmode="lin" valueType="num">
                                      <p:cBhvr>
                                        <p:cTn id="23" dur="500" fill="hold"/>
                                        <p:tgtEl>
                                          <p:spTgt spid="5"/>
                                        </p:tgtEl>
                                        <p:attrNameLst>
                                          <p:attrName>ppt_h</p:attrName>
                                        </p:attrNameLst>
                                      </p:cBhvr>
                                      <p:tavLst>
                                        <p:tav tm="0">
                                          <p:val>
                                            <p:strVal val="4/3*#ppt_h"/>
                                          </p:val>
                                        </p:tav>
                                        <p:tav tm="100000">
                                          <p:val>
                                            <p:strVal val="#ppt_h"/>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1+#ppt_w/2"/>
                                          </p:val>
                                        </p:tav>
                                        <p:tav tm="100000">
                                          <p:val>
                                            <p:strVal val="#ppt_x"/>
                                          </p:val>
                                        </p:tav>
                                      </p:tavLst>
                                    </p:anim>
                                    <p:anim calcmode="lin" valueType="num">
                                      <p:cBhvr additive="base">
                                        <p:cTn id="32" dur="500" fill="hold"/>
                                        <p:tgtEl>
                                          <p:spTgt spid="4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0-#ppt_w/2"/>
                                          </p:val>
                                        </p:tav>
                                        <p:tav tm="100000">
                                          <p:val>
                                            <p:strVal val="#ppt_x"/>
                                          </p:val>
                                        </p:tav>
                                      </p:tavLst>
                                    </p:anim>
                                    <p:anim calcmode="lin" valueType="num">
                                      <p:cBhvr additive="base">
                                        <p:cTn id="41" dur="500" fill="hold"/>
                                        <p:tgtEl>
                                          <p:spTgt spid="38"/>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childTnLst>
                          </p:cTn>
                        </p:par>
                        <p:par>
                          <p:cTn id="46" fill="hold">
                            <p:stCondLst>
                              <p:cond delay="4500"/>
                            </p:stCondLst>
                            <p:childTnLst>
                              <p:par>
                                <p:cTn id="47" presetID="2" presetClass="entr" presetSubtype="2"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1+#ppt_w/2"/>
                                          </p:val>
                                        </p:tav>
                                        <p:tav tm="100000">
                                          <p:val>
                                            <p:strVal val="#ppt_x"/>
                                          </p:val>
                                        </p:tav>
                                      </p:tavLst>
                                    </p:anim>
                                    <p:anim calcmode="lin" valueType="num">
                                      <p:cBhvr additive="base">
                                        <p:cTn id="50" dur="500" fill="hold"/>
                                        <p:tgtEl>
                                          <p:spTgt spid="4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right)">
                                      <p:cBhvr>
                                        <p:cTn id="54" dur="500"/>
                                        <p:tgtEl>
                                          <p:spTgt spid="43"/>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0-#ppt_w/2"/>
                                          </p:val>
                                        </p:tav>
                                        <p:tav tm="100000">
                                          <p:val>
                                            <p:strVal val="#ppt_x"/>
                                          </p:val>
                                        </p:tav>
                                      </p:tavLst>
                                    </p:anim>
                                    <p:anim calcmode="lin" valueType="num">
                                      <p:cBhvr additive="base">
                                        <p:cTn id="59" dur="500" fill="hold"/>
                                        <p:tgtEl>
                                          <p:spTgt spid="44"/>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4" presetClass="entr" presetSubtype="10"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randombar(horizontal)">
                                      <p:cBhvr>
                                        <p:cTn id="6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2" grpId="0"/>
      <p:bldP spid="44" grpId="0"/>
      <p:bldP spid="45" grpId="0" animBg="1"/>
    </p:bldLst>
  </p:timing>
</p:sld>
</file>

<file path=ppt/tags/tag1.xml><?xml version="1.0" encoding="utf-8"?>
<p:tagLst xmlns:p="http://schemas.openxmlformats.org/presentationml/2006/main">
  <p:tag name="MH" val="20190916092206"/>
  <p:tag name="MH_LIBRARY" val="GRAPHIC"/>
  <p:tag name="MH_TYPE" val="Other"/>
  <p:tag name="MH_ORDER" val="1"/>
</p:tagLst>
</file>

<file path=ppt/tags/tag2.xml><?xml version="1.0" encoding="utf-8"?>
<p:tagLst xmlns:p="http://schemas.openxmlformats.org/presentationml/2006/main">
  <p:tag name="MH" val="20190916092206"/>
  <p:tag name="MH_LIBRARY" val="GRAPHIC"/>
  <p:tag name="MH_TYPE" val="Other"/>
  <p:tag name="MH_ORDER" val="1"/>
</p:tagLst>
</file>

<file path=ppt/tags/tag3.xml><?xml version="1.0" encoding="utf-8"?>
<p:tagLst xmlns:p="http://schemas.openxmlformats.org/presentationml/2006/main">
  <p:tag name="MH" val="20190916092206"/>
  <p:tag name="MH_LIBRARY" val="GRAPHIC"/>
  <p:tag name="MH_TYPE" val="Other"/>
  <p:tag name="MH_ORDER" val="1"/>
</p:tagLst>
</file>

<file path=ppt/tags/tag4.xml><?xml version="1.0" encoding="utf-8"?>
<p:tagLst xmlns:p="http://schemas.openxmlformats.org/presentationml/2006/main">
  <p:tag name="MH" val="20190916092206"/>
  <p:tag name="MH_LIBRARY" val="GRAPHIC"/>
  <p:tag name="MH_TYPE" val="Other"/>
  <p:tag name="MH_ORDER" val="1"/>
</p:tagLst>
</file>

<file path=ppt/theme/theme1.xml><?xml version="1.0" encoding="utf-8"?>
<a:theme xmlns:a="http://schemas.openxmlformats.org/drawingml/2006/main" name="Office 主题​​">
  <a:themeElements>
    <a:clrScheme name="自定义 446">
      <a:dk1>
        <a:sysClr val="windowText" lastClr="000000"/>
      </a:dk1>
      <a:lt1>
        <a:sysClr val="window" lastClr="FFFFFF"/>
      </a:lt1>
      <a:dk2>
        <a:srgbClr val="000000"/>
      </a:dk2>
      <a:lt2>
        <a:srgbClr val="E7E6E6"/>
      </a:lt2>
      <a:accent1>
        <a:srgbClr val="345DC7"/>
      </a:accent1>
      <a:accent2>
        <a:srgbClr val="2B6DFF"/>
      </a:accent2>
      <a:accent3>
        <a:srgbClr val="345DC7"/>
      </a:accent3>
      <a:accent4>
        <a:srgbClr val="2B6DFF"/>
      </a:accent4>
      <a:accent5>
        <a:srgbClr val="345DC7"/>
      </a:accent5>
      <a:accent6>
        <a:srgbClr val="2B6DFF"/>
      </a:accent6>
      <a:hlink>
        <a:srgbClr val="0563C1"/>
      </a:hlink>
      <a:folHlink>
        <a:srgbClr val="954F72"/>
      </a:folHlink>
    </a:clrScheme>
    <a:fontScheme name="oy1ipuzv">
      <a:majorFont>
        <a:latin typeface="zihun59hao-chuangcuhei"/>
        <a:ea typeface="zihun59hao-chuangcuhei"/>
        <a:cs typeface=""/>
      </a:majorFont>
      <a:minorFont>
        <a:latin typeface="zihun59hao-chuangcuhei"/>
        <a:ea typeface="zihun59hao-chuangcu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3392</Words>
  <Application>WPS 演示</Application>
  <PresentationFormat>宽屏</PresentationFormat>
  <Paragraphs>303</Paragraphs>
  <Slides>24</Slides>
  <Notes>14</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24</vt:i4>
      </vt:variant>
    </vt:vector>
  </HeadingPairs>
  <TitlesOfParts>
    <vt:vector size="42" baseType="lpstr">
      <vt:lpstr>Arial</vt:lpstr>
      <vt:lpstr>宋体</vt:lpstr>
      <vt:lpstr>Wingdings</vt:lpstr>
      <vt:lpstr>Lato Regular</vt:lpstr>
      <vt:lpstr>Segoe Print</vt:lpstr>
      <vt:lpstr>Lato Hairline</vt:lpstr>
      <vt:lpstr>Lato Light</vt:lpstr>
      <vt:lpstr>zihun59hao-chuangcuhei</vt:lpstr>
      <vt:lpstr>等线</vt:lpstr>
      <vt:lpstr>微软雅黑</vt:lpstr>
      <vt:lpstr>Arial Unicode MS</vt:lpstr>
      <vt:lpstr>Source Sans Pro ExtraLight</vt:lpstr>
      <vt:lpstr>Arial</vt:lpstr>
      <vt:lpstr>Neris Thin</vt:lpstr>
      <vt:lpstr>字魂36号-正文宋楷</vt:lpstr>
      <vt:lpstr>等线</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傅奇</cp:lastModifiedBy>
  <cp:revision>11</cp:revision>
  <dcterms:created xsi:type="dcterms:W3CDTF">2020-02-21T08:00:00Z</dcterms:created>
  <dcterms:modified xsi:type="dcterms:W3CDTF">2020-07-29T10:27:08Z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